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7" r:id="rId20"/>
    <p:sldId id="278" r:id="rId21"/>
    <p:sldId id="279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5D5D1-CBEC-497B-AAE4-C3ADAFCDBB9D}" type="datetimeFigureOut">
              <a:rPr lang="ru-RU" smtClean="0"/>
              <a:pPr/>
              <a:t>06.08.2013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23D63-214A-4804-A498-EFC2B1E712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5D5D1-CBEC-497B-AAE4-C3ADAFCDBB9D}" type="datetimeFigureOut">
              <a:rPr lang="ru-RU" smtClean="0"/>
              <a:pPr/>
              <a:t>06.08.2013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23D63-214A-4804-A498-EFC2B1E712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5D5D1-CBEC-497B-AAE4-C3ADAFCDBB9D}" type="datetimeFigureOut">
              <a:rPr lang="ru-RU" smtClean="0"/>
              <a:pPr/>
              <a:t>06.08.2013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23D63-214A-4804-A498-EFC2B1E712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5D5D1-CBEC-497B-AAE4-C3ADAFCDBB9D}" type="datetimeFigureOut">
              <a:rPr lang="ru-RU" smtClean="0"/>
              <a:pPr/>
              <a:t>06.08.2013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23D63-214A-4804-A498-EFC2B1E712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5D5D1-CBEC-497B-AAE4-C3ADAFCDBB9D}" type="datetimeFigureOut">
              <a:rPr lang="ru-RU" smtClean="0"/>
              <a:pPr/>
              <a:t>06.08.2013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23D63-214A-4804-A498-EFC2B1E712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5D5D1-CBEC-497B-AAE4-C3ADAFCDBB9D}" type="datetimeFigureOut">
              <a:rPr lang="ru-RU" smtClean="0"/>
              <a:pPr/>
              <a:t>06.08.2013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23D63-214A-4804-A498-EFC2B1E712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5D5D1-CBEC-497B-AAE4-C3ADAFCDBB9D}" type="datetimeFigureOut">
              <a:rPr lang="ru-RU" smtClean="0"/>
              <a:pPr/>
              <a:t>06.08.2013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23D63-214A-4804-A498-EFC2B1E712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5D5D1-CBEC-497B-AAE4-C3ADAFCDBB9D}" type="datetimeFigureOut">
              <a:rPr lang="ru-RU" smtClean="0"/>
              <a:pPr/>
              <a:t>06.08.2013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23D63-214A-4804-A498-EFC2B1E712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5D5D1-CBEC-497B-AAE4-C3ADAFCDBB9D}" type="datetimeFigureOut">
              <a:rPr lang="ru-RU" smtClean="0"/>
              <a:pPr/>
              <a:t>06.08.2013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23D63-214A-4804-A498-EFC2B1E712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5D5D1-CBEC-497B-AAE4-C3ADAFCDBB9D}" type="datetimeFigureOut">
              <a:rPr lang="ru-RU" smtClean="0"/>
              <a:pPr/>
              <a:t>06.08.2013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23D63-214A-4804-A498-EFC2B1E712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5D5D1-CBEC-497B-AAE4-C3ADAFCDBB9D}" type="datetimeFigureOut">
              <a:rPr lang="ru-RU" smtClean="0"/>
              <a:pPr/>
              <a:t>06.08.2013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23D63-214A-4804-A498-EFC2B1E712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5D5D1-CBEC-497B-AAE4-C3ADAFCDBB9D}" type="datetimeFigureOut">
              <a:rPr lang="ru-RU" smtClean="0"/>
              <a:pPr/>
              <a:t>06.08.2013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23D63-214A-4804-A498-EFC2B1E7122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Почему диета важна?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7499176" cy="334096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• Ваша диета влияет на ваше самочувствие</a:t>
            </a:r>
          </a:p>
          <a:p>
            <a:pPr>
              <a:buNone/>
            </a:pPr>
            <a:r>
              <a:rPr lang="ru-RU" dirty="0" smtClean="0"/>
              <a:t>• Осуществляя мониторинг диеты, вы можете контролировать</a:t>
            </a:r>
            <a:r>
              <a:rPr lang="ru-RU" dirty="0"/>
              <a:t> </a:t>
            </a:r>
            <a:r>
              <a:rPr lang="ru-RU" dirty="0" smtClean="0"/>
              <a:t>: артериальное давление, уровень сахара в крови и вес.</a:t>
            </a:r>
          </a:p>
          <a:p>
            <a:pPr>
              <a:buNone/>
            </a:pPr>
            <a:r>
              <a:rPr lang="ru-RU" dirty="0" smtClean="0"/>
              <a:t>• Ваша диета поможет вам оставаться здоровыми и хорошо питаться.</a:t>
            </a:r>
          </a:p>
          <a:p>
            <a:pPr>
              <a:buNone/>
            </a:pPr>
            <a:r>
              <a:rPr lang="ru-RU" dirty="0" smtClean="0"/>
              <a:t>• Текущие исследования показывают, что человек с ХБП может играть важную роль в управлении развития своего заболевания с помощью правильного питания и упражнений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Какие протеины самые лучшие?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• Исследования на животных показали, что соя или растительный белок</a:t>
            </a:r>
            <a:r>
              <a:rPr lang="ru-RU" dirty="0"/>
              <a:t> </a:t>
            </a:r>
            <a:r>
              <a:rPr lang="ru-RU" dirty="0" err="1" smtClean="0"/>
              <a:t>изолятов</a:t>
            </a:r>
            <a:r>
              <a:rPr lang="ru-RU" dirty="0" smtClean="0"/>
              <a:t> может быть лучше, чем белки животного происхождения</a:t>
            </a:r>
          </a:p>
          <a:p>
            <a:pPr>
              <a:buNone/>
            </a:pPr>
            <a:r>
              <a:rPr lang="ru-RU" dirty="0" smtClean="0"/>
              <a:t>• у животных, которых кормили соей, были меньше почки и </a:t>
            </a:r>
            <a:r>
              <a:rPr lang="ru-RU" dirty="0" err="1" smtClean="0"/>
              <a:t>кисты,особенно</a:t>
            </a:r>
            <a:r>
              <a:rPr lang="ru-RU" dirty="0" smtClean="0"/>
              <a:t> в сочетании с </a:t>
            </a:r>
            <a:r>
              <a:rPr lang="ru-RU" dirty="0" err="1" smtClean="0"/>
              <a:t>низкобелковой</a:t>
            </a:r>
            <a:r>
              <a:rPr lang="ru-RU" dirty="0" smtClean="0"/>
              <a:t> диетой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Вегетарианская модель питания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• Важна, в получении необходимых организму калорий при сокращении потребления белковой пищи</a:t>
            </a:r>
          </a:p>
          <a:p>
            <a:pPr>
              <a:buNone/>
            </a:pPr>
            <a:r>
              <a:rPr lang="ru-RU" dirty="0" smtClean="0"/>
              <a:t>• различные растительные продукты могут быть помочь снизить</a:t>
            </a:r>
          </a:p>
          <a:p>
            <a:pPr>
              <a:buNone/>
            </a:pPr>
            <a:r>
              <a:rPr lang="ru-RU" dirty="0" smtClean="0"/>
              <a:t>кровяное давление и замедлить рост кист.</a:t>
            </a:r>
          </a:p>
          <a:p>
            <a:pPr>
              <a:buNone/>
            </a:pPr>
            <a:r>
              <a:rPr lang="ru-RU" dirty="0" smtClean="0"/>
              <a:t>• При сбалансированном питании, как правило, больше содержит антиоксидантов.</a:t>
            </a:r>
          </a:p>
          <a:p>
            <a:pPr>
              <a:buNone/>
            </a:pPr>
            <a:r>
              <a:rPr lang="ru-RU" dirty="0" smtClean="0"/>
              <a:t>• Различные фрукты и овощи, цельные зерна и</a:t>
            </a:r>
          </a:p>
          <a:p>
            <a:pPr>
              <a:buNone/>
            </a:pPr>
            <a:r>
              <a:rPr lang="ru-RU" dirty="0" smtClean="0"/>
              <a:t>бобовые являются богатым источником антиоксидантов, которые могут помочь защитить почки.</a:t>
            </a:r>
          </a:p>
          <a:p>
            <a:pPr>
              <a:buNone/>
            </a:pPr>
            <a:r>
              <a:rPr lang="ru-RU" dirty="0" smtClean="0"/>
              <a:t>• Используйте соевые продукты, бобовые, цельные зерна, орехи и</a:t>
            </a:r>
          </a:p>
          <a:p>
            <a:pPr>
              <a:buNone/>
            </a:pPr>
            <a:r>
              <a:rPr lang="ru-RU" dirty="0" smtClean="0"/>
              <a:t>семена.</a:t>
            </a:r>
          </a:p>
          <a:p>
            <a:pPr>
              <a:buNone/>
            </a:pPr>
            <a:r>
              <a:rPr lang="ru-RU" dirty="0" smtClean="0"/>
              <a:t>• Ограничьте продукты с высоким содержанием фосфора.</a:t>
            </a:r>
          </a:p>
          <a:p>
            <a:pPr>
              <a:buNone/>
            </a:pPr>
            <a:r>
              <a:rPr lang="ru-RU" dirty="0" smtClean="0"/>
              <a:t>• Планируйте вашу диету с диетологом.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Соевый белок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Попробуйте добавить соевый белок в свой ежедневный рацион.</a:t>
            </a:r>
          </a:p>
          <a:p>
            <a:pPr>
              <a:buNone/>
            </a:pPr>
            <a:r>
              <a:rPr lang="ru-RU" dirty="0" smtClean="0"/>
              <a:t>• Некоторые исследования на животных </a:t>
            </a:r>
            <a:r>
              <a:rPr lang="en-US" dirty="0" smtClean="0"/>
              <a:t>(</a:t>
            </a:r>
            <a:r>
              <a:rPr lang="ru-RU" dirty="0" smtClean="0"/>
              <a:t>кисты на почках), сообщают</a:t>
            </a:r>
          </a:p>
          <a:p>
            <a:pPr>
              <a:buNone/>
            </a:pPr>
            <a:r>
              <a:rPr lang="ru-RU" dirty="0" smtClean="0"/>
              <a:t>что соя, употребляемая в пищу, замедляет прогрессирование ХБП и другие болезни почек.</a:t>
            </a:r>
          </a:p>
          <a:p>
            <a:pPr>
              <a:buNone/>
            </a:pPr>
            <a:r>
              <a:rPr lang="ru-RU" dirty="0" smtClean="0"/>
              <a:t>• Но нет исследований на человеке</a:t>
            </a:r>
          </a:p>
          <a:p>
            <a:pPr>
              <a:buNone/>
            </a:pPr>
            <a:r>
              <a:rPr lang="ru-RU" dirty="0" smtClean="0"/>
              <a:t>• Другие исследования показали, что соя способствует  уменьшению протеинурии.</a:t>
            </a:r>
          </a:p>
          <a:p>
            <a:pPr>
              <a:buNone/>
            </a:pPr>
            <a:r>
              <a:rPr lang="ru-RU" dirty="0" smtClean="0"/>
              <a:t>• Соя содержит антиоксиданты (</a:t>
            </a:r>
            <a:r>
              <a:rPr lang="ru-RU" dirty="0" err="1" smtClean="0"/>
              <a:t>изофлавоны</a:t>
            </a:r>
            <a:r>
              <a:rPr lang="ru-RU" dirty="0" smtClean="0"/>
              <a:t>) и жирные</a:t>
            </a:r>
          </a:p>
          <a:p>
            <a:pPr>
              <a:buNone/>
            </a:pPr>
            <a:r>
              <a:rPr lang="ru-RU" dirty="0" smtClean="0"/>
              <a:t>кислоты, которые помогают успокоить воспаление в почках.</a:t>
            </a:r>
          </a:p>
          <a:p>
            <a:pPr>
              <a:buNone/>
            </a:pPr>
            <a:r>
              <a:rPr lang="ru-RU" dirty="0" smtClean="0"/>
              <a:t>• По сравнению с европейцами , азиаты болеют меньше </a:t>
            </a:r>
          </a:p>
          <a:p>
            <a:pPr>
              <a:buNone/>
            </a:pPr>
            <a:r>
              <a:rPr lang="ru-RU" dirty="0" smtClean="0"/>
              <a:t>ХБП - мы считаем ,отчасти из-за их более высокого соевого</a:t>
            </a:r>
          </a:p>
          <a:p>
            <a:pPr>
              <a:buNone/>
            </a:pPr>
            <a:r>
              <a:rPr lang="ru-RU" dirty="0" smtClean="0"/>
              <a:t>потребления.</a:t>
            </a:r>
          </a:p>
          <a:p>
            <a:pPr>
              <a:buNone/>
            </a:pPr>
            <a:r>
              <a:rPr lang="ru-RU" dirty="0" smtClean="0"/>
              <a:t>• Но: используйте соевую диету в меру, если у вас есть кисты печени.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Калий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12776"/>
            <a:ext cx="4248472" cy="424847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dirty="0" smtClean="0"/>
              <a:t>содержится во многих продуктах, особенно во фруктах и</a:t>
            </a:r>
          </a:p>
          <a:p>
            <a:pPr>
              <a:buNone/>
            </a:pPr>
            <a:r>
              <a:rPr lang="ru-RU" dirty="0" smtClean="0"/>
              <a:t>овощах</a:t>
            </a:r>
          </a:p>
          <a:p>
            <a:pPr>
              <a:buNone/>
            </a:pPr>
            <a:r>
              <a:rPr lang="ru-RU" dirty="0" smtClean="0"/>
              <a:t>• Калий является минералом, который помогает мышцам и нервной системе работать правильно</a:t>
            </a:r>
          </a:p>
          <a:p>
            <a:pPr>
              <a:buNone/>
            </a:pPr>
            <a:r>
              <a:rPr lang="ru-RU" dirty="0" smtClean="0"/>
              <a:t>• Загрузите ваш рацион продуктами с калием настолько, насколько вам говорят ваши анализы.</a:t>
            </a:r>
          </a:p>
          <a:p>
            <a:pPr>
              <a:buNone/>
            </a:pPr>
            <a:r>
              <a:rPr lang="ru-RU" dirty="0" smtClean="0"/>
              <a:t>• диеты с высоким содержанием калия могут помочь замедлить снижение функции почек</a:t>
            </a:r>
          </a:p>
          <a:p>
            <a:pPr>
              <a:buNone/>
            </a:pPr>
            <a:r>
              <a:rPr lang="ru-RU" dirty="0" smtClean="0"/>
              <a:t>• людям  с хроническими заболеваниями почек, возможно, придется ограничить продукты с калием, так как они снижают диурез</a:t>
            </a:r>
          </a:p>
          <a:p>
            <a:pPr>
              <a:buNone/>
            </a:pPr>
            <a:r>
              <a:rPr lang="ru-RU" dirty="0" smtClean="0"/>
              <a:t>• Несоблюдение правильной диеты может привести к высокому или низкому содержанию  калия в крови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292080" y="1052736"/>
            <a:ext cx="363589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бананы</a:t>
            </a:r>
          </a:p>
          <a:p>
            <a:r>
              <a:rPr lang="ru-RU" dirty="0" smtClean="0"/>
              <a:t>• Авокадо</a:t>
            </a:r>
          </a:p>
          <a:p>
            <a:r>
              <a:rPr lang="ru-RU" dirty="0" smtClean="0"/>
              <a:t>• Апельсины</a:t>
            </a:r>
          </a:p>
          <a:p>
            <a:r>
              <a:rPr lang="ru-RU" dirty="0" smtClean="0"/>
              <a:t>• дыня</a:t>
            </a:r>
          </a:p>
          <a:p>
            <a:r>
              <a:rPr lang="ru-RU" dirty="0" smtClean="0"/>
              <a:t>• сушеные фрукты</a:t>
            </a:r>
          </a:p>
          <a:p>
            <a:r>
              <a:rPr lang="ru-RU" dirty="0" smtClean="0"/>
              <a:t>• Бобовые</a:t>
            </a:r>
          </a:p>
          <a:p>
            <a:r>
              <a:rPr lang="ru-RU" dirty="0" smtClean="0"/>
              <a:t>• Орехи / Сухофрукты</a:t>
            </a:r>
          </a:p>
          <a:p>
            <a:r>
              <a:rPr lang="ru-RU" dirty="0" smtClean="0"/>
              <a:t>• Шоколад</a:t>
            </a:r>
          </a:p>
          <a:p>
            <a:r>
              <a:rPr lang="ru-RU" dirty="0" smtClean="0"/>
              <a:t>• Молоко</a:t>
            </a:r>
          </a:p>
          <a:p>
            <a:r>
              <a:rPr lang="ru-RU" dirty="0" smtClean="0"/>
              <a:t>• Патока</a:t>
            </a:r>
          </a:p>
          <a:p>
            <a:r>
              <a:rPr lang="ru-RU" dirty="0" smtClean="0"/>
              <a:t>• заменитель соли</a:t>
            </a:r>
          </a:p>
          <a:p>
            <a:r>
              <a:rPr lang="ru-RU" dirty="0" smtClean="0"/>
              <a:t>• Соевый</a:t>
            </a:r>
          </a:p>
          <a:p>
            <a:r>
              <a:rPr lang="ru-RU" dirty="0" smtClean="0"/>
              <a:t>• Чай</a:t>
            </a:r>
          </a:p>
          <a:p>
            <a:r>
              <a:rPr lang="ru-RU" dirty="0" smtClean="0"/>
              <a:t>• Кофе</a:t>
            </a:r>
          </a:p>
          <a:p>
            <a:r>
              <a:rPr lang="ru-RU" dirty="0" smtClean="0"/>
              <a:t>• </a:t>
            </a:r>
            <a:r>
              <a:rPr lang="ru-RU" dirty="0" err="1" smtClean="0"/>
              <a:t>гранолы</a:t>
            </a:r>
            <a:endParaRPr lang="ru-RU" dirty="0" smtClean="0"/>
          </a:p>
          <a:p>
            <a:r>
              <a:rPr lang="ru-RU" dirty="0" smtClean="0"/>
              <a:t>• Отруби / Отруби продукты</a:t>
            </a:r>
          </a:p>
          <a:p>
            <a:r>
              <a:rPr lang="ru-RU" dirty="0" smtClean="0"/>
              <a:t>• Томатный / томатной продукции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Фосфор и кальций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07904" y="1412776"/>
            <a:ext cx="4968552" cy="468052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Фосфор  - минерал, который вместе с калием участвует в образовании костей.</a:t>
            </a:r>
          </a:p>
          <a:p>
            <a:pPr>
              <a:buNone/>
            </a:pPr>
            <a:r>
              <a:rPr lang="ru-RU" dirty="0" smtClean="0"/>
              <a:t>• Недостаток кальция и фосфора может ослабить ваши кости.</a:t>
            </a:r>
          </a:p>
          <a:p>
            <a:pPr>
              <a:buNone/>
            </a:pPr>
            <a:r>
              <a:rPr lang="ru-RU" dirty="0" smtClean="0"/>
              <a:t>• почки производят РТН (</a:t>
            </a:r>
            <a:r>
              <a:rPr lang="ru-RU" dirty="0" err="1" smtClean="0"/>
              <a:t>паратгормон</a:t>
            </a:r>
            <a:r>
              <a:rPr lang="ru-RU" dirty="0" smtClean="0"/>
              <a:t>), который помогает балансу кальция и уровню фосфора.</a:t>
            </a:r>
          </a:p>
          <a:p>
            <a:pPr>
              <a:buNone/>
            </a:pPr>
            <a:r>
              <a:rPr lang="ru-RU" dirty="0" smtClean="0"/>
              <a:t>• Переизбыток фосфора может ослабить кости ,привести к зуду</a:t>
            </a:r>
          </a:p>
          <a:p>
            <a:pPr>
              <a:buNone/>
            </a:pPr>
            <a:r>
              <a:rPr lang="ru-RU" dirty="0" smtClean="0"/>
              <a:t>• Ваш врач может назначить </a:t>
            </a:r>
            <a:r>
              <a:rPr lang="ru-RU" dirty="0" err="1" smtClean="0"/>
              <a:t>фосфатносвязующие</a:t>
            </a:r>
            <a:r>
              <a:rPr lang="ru-RU" dirty="0" smtClean="0"/>
              <a:t> (</a:t>
            </a:r>
            <a:r>
              <a:rPr lang="ru-RU" dirty="0" err="1" smtClean="0"/>
              <a:t>Tums</a:t>
            </a:r>
            <a:r>
              <a:rPr lang="ru-RU" dirty="0" smtClean="0"/>
              <a:t>, </a:t>
            </a:r>
            <a:r>
              <a:rPr lang="ru-RU" dirty="0" err="1" smtClean="0"/>
              <a:t>PhosLo</a:t>
            </a:r>
            <a:r>
              <a:rPr lang="ru-RU" dirty="0" smtClean="0"/>
              <a:t>, </a:t>
            </a:r>
            <a:r>
              <a:rPr lang="ru-RU" dirty="0" err="1" smtClean="0"/>
              <a:t>Renagel,Fosrenol</a:t>
            </a:r>
            <a:r>
              <a:rPr lang="ru-RU" dirty="0" smtClean="0"/>
              <a:t>) или кальций.</a:t>
            </a:r>
          </a:p>
          <a:p>
            <a:pPr>
              <a:buNone/>
            </a:pPr>
            <a:r>
              <a:rPr lang="ru-RU" dirty="0" smtClean="0"/>
              <a:t>• Не принимайте никаких связующих веществ или препаратов кальция, пока Ваш врач или диетолог не утвердит их.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196752"/>
            <a:ext cx="4572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Фосфорсодержащие продукты</a:t>
            </a:r>
          </a:p>
          <a:p>
            <a:r>
              <a:rPr lang="ru-RU" dirty="0" smtClean="0"/>
              <a:t>Какао / Шоколад</a:t>
            </a:r>
          </a:p>
          <a:p>
            <a:r>
              <a:rPr lang="ru-RU" dirty="0" smtClean="0"/>
              <a:t>• Отруби</a:t>
            </a:r>
          </a:p>
          <a:p>
            <a:r>
              <a:rPr lang="ru-RU" dirty="0" smtClean="0"/>
              <a:t>• Курица / Печень говяжья</a:t>
            </a:r>
          </a:p>
          <a:p>
            <a:r>
              <a:rPr lang="ru-RU" dirty="0" smtClean="0"/>
              <a:t>• Авокадо</a:t>
            </a:r>
          </a:p>
          <a:p>
            <a:r>
              <a:rPr lang="ru-RU" dirty="0" smtClean="0"/>
              <a:t>• Молочные продукты</a:t>
            </a:r>
          </a:p>
          <a:p>
            <a:r>
              <a:rPr lang="ru-RU" dirty="0" smtClean="0"/>
              <a:t>• Овсянка</a:t>
            </a:r>
          </a:p>
          <a:p>
            <a:r>
              <a:rPr lang="ru-RU" dirty="0" smtClean="0"/>
              <a:t>• бобовые и сушеные</a:t>
            </a:r>
          </a:p>
          <a:p>
            <a:r>
              <a:rPr lang="ru-RU" dirty="0" smtClean="0"/>
              <a:t>фасоль</a:t>
            </a:r>
          </a:p>
          <a:p>
            <a:r>
              <a:rPr lang="ru-RU" dirty="0" smtClean="0"/>
              <a:t>• Брокколи</a:t>
            </a:r>
          </a:p>
          <a:p>
            <a:r>
              <a:rPr lang="ru-RU" dirty="0" smtClean="0"/>
              <a:t>• Кукурузный хлеб</a:t>
            </a:r>
          </a:p>
          <a:p>
            <a:r>
              <a:rPr lang="ru-RU" dirty="0" smtClean="0"/>
              <a:t>• Грибы</a:t>
            </a:r>
          </a:p>
          <a:p>
            <a:r>
              <a:rPr lang="ru-RU" dirty="0" smtClean="0"/>
              <a:t>• Брюссельская капуста</a:t>
            </a:r>
          </a:p>
          <a:p>
            <a:r>
              <a:rPr lang="ru-RU" dirty="0" smtClean="0"/>
              <a:t>• Карамель</a:t>
            </a:r>
          </a:p>
          <a:p>
            <a:r>
              <a:rPr lang="ru-RU" dirty="0" smtClean="0"/>
              <a:t>• Орехи и арахисовое масло</a:t>
            </a:r>
          </a:p>
          <a:p>
            <a:r>
              <a:rPr lang="ru-RU" dirty="0" smtClean="0"/>
              <a:t>• Артишоки</a:t>
            </a:r>
          </a:p>
          <a:p>
            <a:r>
              <a:rPr lang="ru-RU" dirty="0" smtClean="0"/>
              <a:t>• Спаржа</a:t>
            </a:r>
          </a:p>
          <a:p>
            <a:r>
              <a:rPr lang="ru-RU" dirty="0" smtClean="0"/>
              <a:t>• </a:t>
            </a:r>
            <a:r>
              <a:rPr lang="ru-RU" dirty="0" err="1" smtClean="0"/>
              <a:t>Cola</a:t>
            </a:r>
            <a:r>
              <a:rPr lang="ru-RU" dirty="0" smtClean="0"/>
              <a:t> Газированные напитки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Натрий (соли)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412775"/>
            <a:ext cx="532859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Выбирайте продукты с низким содержанием натрия</a:t>
            </a:r>
          </a:p>
          <a:p>
            <a:endParaRPr lang="ru-RU" dirty="0" smtClean="0"/>
          </a:p>
          <a:p>
            <a:r>
              <a:rPr lang="ru-RU" dirty="0" smtClean="0"/>
              <a:t>- Натрий -  важный минерал для контроля кровяного давления.</a:t>
            </a:r>
          </a:p>
          <a:p>
            <a:r>
              <a:rPr lang="ru-RU" dirty="0" smtClean="0"/>
              <a:t>- Большое содержание натрия может вызвать сильную жажду, которая станет причиной избытка жидкости,</a:t>
            </a:r>
          </a:p>
          <a:p>
            <a:r>
              <a:rPr lang="ru-RU" dirty="0" smtClean="0"/>
              <a:t>одышку и высокое кровяное давление</a:t>
            </a:r>
          </a:p>
          <a:p>
            <a:r>
              <a:rPr lang="ru-RU" dirty="0" smtClean="0"/>
              <a:t>- Соль содержится в большинстве обработанных</a:t>
            </a:r>
          </a:p>
          <a:p>
            <a:r>
              <a:rPr lang="ru-RU" dirty="0" smtClean="0"/>
              <a:t>продуктов.</a:t>
            </a:r>
          </a:p>
          <a:p>
            <a:r>
              <a:rPr lang="ru-RU" dirty="0" smtClean="0"/>
              <a:t>- Ешьте меньше, чем 2100 мг натрия</a:t>
            </a:r>
          </a:p>
          <a:p>
            <a:r>
              <a:rPr lang="ru-RU" dirty="0" smtClean="0"/>
              <a:t>в сутки.</a:t>
            </a:r>
          </a:p>
          <a:p>
            <a:r>
              <a:rPr lang="ru-RU" dirty="0" smtClean="0"/>
              <a:t>- Это займет время, чтобы привыкнуть к снижению потребления соли.</a:t>
            </a:r>
          </a:p>
          <a:p>
            <a:r>
              <a:rPr lang="ru-RU" dirty="0" smtClean="0"/>
              <a:t>- Попробуйте использовать альтернативное питание</a:t>
            </a:r>
          </a:p>
          <a:p>
            <a:r>
              <a:rPr lang="ru-RU" dirty="0" smtClean="0"/>
              <a:t>Приправы / вкусовые добавки.</a:t>
            </a:r>
          </a:p>
          <a:p>
            <a:r>
              <a:rPr lang="ru-RU" dirty="0" smtClean="0"/>
              <a:t>• Фруктовые соки, чеснок, </a:t>
            </a:r>
            <a:r>
              <a:rPr lang="ru-RU" dirty="0" err="1" smtClean="0"/>
              <a:t>уксус,вина</a:t>
            </a:r>
            <a:r>
              <a:rPr lang="ru-RU" dirty="0" smtClean="0"/>
              <a:t>  и перец.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228184" y="1412776"/>
            <a:ext cx="291581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Высокое содержание соли:</a:t>
            </a:r>
          </a:p>
          <a:p>
            <a:r>
              <a:rPr lang="ru-RU" dirty="0" smtClean="0"/>
              <a:t>Поваренную соль (2400 мг</a:t>
            </a:r>
          </a:p>
          <a:p>
            <a:r>
              <a:rPr lang="ru-RU" dirty="0" smtClean="0"/>
              <a:t>из </a:t>
            </a:r>
            <a:r>
              <a:rPr lang="ru-RU" dirty="0" err="1" smtClean="0"/>
              <a:t>Na</a:t>
            </a:r>
            <a:r>
              <a:rPr lang="ru-RU" dirty="0" smtClean="0"/>
              <a:t> + / чайная ложка)</a:t>
            </a:r>
          </a:p>
          <a:p>
            <a:r>
              <a:rPr lang="ru-RU" dirty="0" smtClean="0"/>
              <a:t>• Соевый соус</a:t>
            </a:r>
          </a:p>
          <a:p>
            <a:r>
              <a:rPr lang="ru-RU" dirty="0" smtClean="0"/>
              <a:t>• Орехи</a:t>
            </a:r>
          </a:p>
          <a:p>
            <a:r>
              <a:rPr lang="ru-RU" dirty="0" smtClean="0"/>
              <a:t>• Хот-доги</a:t>
            </a:r>
          </a:p>
          <a:p>
            <a:r>
              <a:rPr lang="ru-RU" dirty="0" smtClean="0"/>
              <a:t>• Сыр</a:t>
            </a:r>
          </a:p>
          <a:p>
            <a:r>
              <a:rPr lang="ru-RU" dirty="0" smtClean="0"/>
              <a:t>• Консервированные овощи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употреблять меньше соли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• Используйте травы и специи вместо соли (чеснок (порошок), луковый порошок)</a:t>
            </a:r>
          </a:p>
          <a:p>
            <a:pPr>
              <a:buNone/>
            </a:pPr>
            <a:r>
              <a:rPr lang="ru-RU" dirty="0" smtClean="0"/>
              <a:t>• Избегайте заменителей соли</a:t>
            </a:r>
          </a:p>
          <a:p>
            <a:pPr>
              <a:buNone/>
            </a:pPr>
            <a:r>
              <a:rPr lang="ru-RU" dirty="0" smtClean="0"/>
              <a:t>• Покупайте свежие, а не упакованные пищевые продукты</a:t>
            </a:r>
          </a:p>
          <a:p>
            <a:pPr>
              <a:buNone/>
            </a:pPr>
            <a:r>
              <a:rPr lang="ru-RU" dirty="0" smtClean="0"/>
              <a:t>• Избегайте приправы, как соевый соус, маринады, горчица и т.п.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Жидкости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Здоровые почки с помощью мочи удаляют лишнюю жидкость из организма</a:t>
            </a:r>
          </a:p>
          <a:p>
            <a:pPr>
              <a:buNone/>
            </a:pPr>
            <a:r>
              <a:rPr lang="ru-RU" dirty="0" smtClean="0"/>
              <a:t>• по мере снижения функции почек, жидкости накапливаться в организме.</a:t>
            </a:r>
          </a:p>
          <a:p>
            <a:pPr>
              <a:buNone/>
            </a:pPr>
            <a:r>
              <a:rPr lang="ru-RU" dirty="0" smtClean="0"/>
              <a:t>• Возможно, вам придется ограничить потребление жидкости.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Углеводы: друзья или враги?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Ешьте углеводы, больше углеводов с высоким содержанием клетчатки</a:t>
            </a:r>
          </a:p>
          <a:p>
            <a:pPr>
              <a:buNone/>
            </a:pPr>
            <a:r>
              <a:rPr lang="ru-RU" dirty="0" smtClean="0"/>
              <a:t>- Углеводы - основной источник энергии</a:t>
            </a:r>
          </a:p>
          <a:p>
            <a:pPr>
              <a:buNone/>
            </a:pPr>
            <a:r>
              <a:rPr lang="ru-RU" dirty="0" smtClean="0"/>
              <a:t>- Некоторые ХЗП пациенты могут иметь слегка повышенный инсулин</a:t>
            </a:r>
          </a:p>
          <a:p>
            <a:pPr>
              <a:buNone/>
            </a:pPr>
            <a:r>
              <a:rPr lang="ru-RU" dirty="0" smtClean="0"/>
              <a:t>- Высокий уровень инсулина связан с заболеваниями сердца и может спровоцировать прогресс ХЗП</a:t>
            </a:r>
          </a:p>
          <a:p>
            <a:pPr>
              <a:buNone/>
            </a:pPr>
            <a:r>
              <a:rPr lang="ru-RU" dirty="0" smtClean="0"/>
              <a:t>- Клетчатка помогает замедлить переваривание углеводов.</a:t>
            </a:r>
          </a:p>
          <a:p>
            <a:pPr>
              <a:buNone/>
            </a:pPr>
            <a:r>
              <a:rPr lang="ru-RU" dirty="0" smtClean="0"/>
              <a:t>- Хорошие источники  углеводов- волокна цельного зерна, бобовые, орехи, овощи и фрукты.</a:t>
            </a:r>
          </a:p>
          <a:p>
            <a:pPr>
              <a:buNone/>
            </a:pPr>
            <a:r>
              <a:rPr lang="ru-RU" dirty="0" smtClean="0"/>
              <a:t>- Цель: по крайней мере, 30 грамм в день.</a:t>
            </a:r>
          </a:p>
          <a:p>
            <a:pPr>
              <a:buNone/>
            </a:pPr>
            <a:r>
              <a:rPr lang="ru-RU" dirty="0" smtClean="0"/>
              <a:t>- 3 грамма (или более) из волокна на порцию пищевого продукта считается хорошим источником углеводов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Волокно в пищевых продуктах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1916832"/>
          <a:ext cx="8064897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8299"/>
                <a:gridCol w="2688299"/>
                <a:gridCol w="2688299"/>
              </a:tblGrid>
              <a:tr h="359867">
                <a:tc>
                  <a:txBody>
                    <a:bodyPr/>
                    <a:lstStyle/>
                    <a:p>
                      <a:r>
                        <a:rPr lang="ru-RU" dirty="0" smtClean="0"/>
                        <a:t>Еда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количество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волокно (граммы)</a:t>
                      </a:r>
                      <a:endParaRPr lang="ru-RU" dirty="0"/>
                    </a:p>
                  </a:txBody>
                  <a:tcPr/>
                </a:tc>
              </a:tr>
              <a:tr h="359867">
                <a:tc>
                  <a:txBody>
                    <a:bodyPr/>
                    <a:lstStyle/>
                    <a:p>
                      <a:r>
                        <a:rPr lang="ru-RU" dirty="0" smtClean="0"/>
                        <a:t>Яблоко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 среднее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3</a:t>
                      </a:r>
                      <a:endParaRPr lang="ru-RU" dirty="0"/>
                    </a:p>
                  </a:txBody>
                  <a:tcPr/>
                </a:tc>
              </a:tr>
              <a:tr h="359867">
                <a:tc>
                  <a:txBody>
                    <a:bodyPr/>
                    <a:lstStyle/>
                    <a:p>
                      <a:r>
                        <a:rPr lang="ru-RU" dirty="0" smtClean="0"/>
                        <a:t>зерновые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½</a:t>
                      </a:r>
                      <a:r>
                        <a:rPr lang="ru-RU" baseline="0" dirty="0" smtClean="0"/>
                        <a:t> чашки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/>
                </a:tc>
              </a:tr>
              <a:tr h="359867">
                <a:tc>
                  <a:txBody>
                    <a:bodyPr/>
                    <a:lstStyle/>
                    <a:p>
                      <a:r>
                        <a:rPr lang="ru-RU" dirty="0" smtClean="0"/>
                        <a:t>Запеченный картофель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средний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</a:tr>
              <a:tr h="359867">
                <a:tc>
                  <a:txBody>
                    <a:bodyPr/>
                    <a:lstStyle/>
                    <a:p>
                      <a:r>
                        <a:rPr lang="ru-RU" dirty="0" smtClean="0"/>
                        <a:t>Шпинат - сырой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 чашка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59867">
                <a:tc>
                  <a:txBody>
                    <a:bodyPr/>
                    <a:lstStyle/>
                    <a:p>
                      <a:r>
                        <a:rPr lang="ru-RU" dirty="0" smtClean="0"/>
                        <a:t>Семена подсолнечника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чашка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</a:tr>
              <a:tr h="359867">
                <a:tc>
                  <a:txBody>
                    <a:bodyPr/>
                    <a:lstStyle/>
                    <a:p>
                      <a:r>
                        <a:rPr lang="ru-RU" dirty="0" smtClean="0"/>
                        <a:t>томат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средний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359867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Цельнозерновой</a:t>
                      </a:r>
                      <a:r>
                        <a:rPr lang="ru-RU" baseline="0" dirty="0" smtClean="0"/>
                        <a:t> хлеб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ломтик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1.3</a:t>
                      </a:r>
                      <a:endParaRPr lang="ru-RU" dirty="0"/>
                    </a:p>
                  </a:txBody>
                  <a:tcPr/>
                </a:tc>
              </a:tr>
              <a:tr h="359867">
                <a:tc>
                  <a:txBody>
                    <a:bodyPr/>
                    <a:lstStyle/>
                    <a:p>
                      <a:r>
                        <a:rPr lang="ru-RU" dirty="0" smtClean="0"/>
                        <a:t>авокадо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чашка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</a:tr>
              <a:tr h="359867">
                <a:tc>
                  <a:txBody>
                    <a:bodyPr/>
                    <a:lstStyle/>
                    <a:p>
                      <a:r>
                        <a:rPr lang="ru-RU" dirty="0" smtClean="0"/>
                        <a:t>Спагетти из пшеницы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чашка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</a:tr>
              <a:tr h="359867">
                <a:tc>
                  <a:txBody>
                    <a:bodyPr/>
                    <a:lstStyle/>
                    <a:p>
                      <a:r>
                        <a:rPr lang="ru-RU" dirty="0" smtClean="0"/>
                        <a:t>горох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чашка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</a:tr>
              <a:tr h="359867">
                <a:tc>
                  <a:txBody>
                    <a:bodyPr/>
                    <a:lstStyle/>
                    <a:p>
                      <a:r>
                        <a:rPr lang="ru-RU" dirty="0" smtClean="0"/>
                        <a:t>Груша с кожей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средняя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Управление вашей диетой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6995120" cy="2404864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ВАЖНО! Диета должна быть персонализирована Вашим врачом и / или диетологом.</a:t>
            </a:r>
          </a:p>
          <a:p>
            <a:r>
              <a:rPr lang="ru-RU" dirty="0" smtClean="0"/>
              <a:t> Каждый человек имеет различные потребности, основанные на его анализах лаборатории, весе, полу, возрасту, заболеванию</a:t>
            </a:r>
          </a:p>
          <a:p>
            <a:r>
              <a:rPr lang="ru-RU" dirty="0" smtClean="0"/>
              <a:t>Следите за своей диетой, отслеживайте все тренды связанные с вашим здоровьем и самочувствие во время диеты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Советы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Выберите продукты с высоким содержанием клетчатки, низким содержанием жира</a:t>
            </a:r>
          </a:p>
          <a:p>
            <a:pPr>
              <a:buNone/>
            </a:pPr>
            <a:r>
              <a:rPr lang="ru-RU" dirty="0" smtClean="0"/>
              <a:t>• Выберите </a:t>
            </a:r>
            <a:r>
              <a:rPr lang="ru-RU" dirty="0" err="1" smtClean="0"/>
              <a:t>цельнозерновые</a:t>
            </a:r>
            <a:r>
              <a:rPr lang="ru-RU" dirty="0" smtClean="0"/>
              <a:t> продукты</a:t>
            </a:r>
          </a:p>
          <a:p>
            <a:pPr>
              <a:buNone/>
            </a:pPr>
            <a:r>
              <a:rPr lang="ru-RU" dirty="0" smtClean="0"/>
              <a:t>• Ограничьте калорийный </a:t>
            </a:r>
            <a:r>
              <a:rPr lang="ru-RU" dirty="0" err="1" smtClean="0"/>
              <a:t>фастфуд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• Ешьте маленькими порциями</a:t>
            </a:r>
          </a:p>
          <a:p>
            <a:pPr>
              <a:buNone/>
            </a:pPr>
            <a:r>
              <a:rPr lang="ru-RU" dirty="0" smtClean="0"/>
              <a:t>• Ограничить использование искусственных </a:t>
            </a:r>
            <a:r>
              <a:rPr lang="ru-RU" dirty="0" err="1" smtClean="0"/>
              <a:t>подсластителей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Жир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Хорошие жиры (ненасыщенные)</a:t>
            </a:r>
          </a:p>
          <a:p>
            <a:pPr>
              <a:buNone/>
            </a:pPr>
            <a:r>
              <a:rPr lang="ru-RU" dirty="0" smtClean="0"/>
              <a:t>• Плохое жира (насыщенные)</a:t>
            </a:r>
          </a:p>
          <a:p>
            <a:pPr>
              <a:buNone/>
            </a:pPr>
            <a:r>
              <a:rPr lang="ru-RU" dirty="0" smtClean="0"/>
              <a:t>• Некоторые жиры могут помочь создать гормоны, которые действуют как </a:t>
            </a:r>
            <a:r>
              <a:rPr lang="ru-RU" dirty="0" err="1" smtClean="0"/>
              <a:t>Сератонин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• Жир также помогает замедлить пищеварение, держа вас</a:t>
            </a:r>
          </a:p>
          <a:p>
            <a:pPr>
              <a:buNone/>
            </a:pPr>
            <a:r>
              <a:rPr lang="ru-RU" dirty="0" smtClean="0"/>
              <a:t>в состоянии сытости дольше.</a:t>
            </a:r>
          </a:p>
          <a:p>
            <a:pPr>
              <a:buNone/>
            </a:pPr>
            <a:r>
              <a:rPr lang="ru-RU" dirty="0" smtClean="0"/>
              <a:t>• Лучший жиры содержатся в рыбе (</a:t>
            </a:r>
            <a:r>
              <a:rPr lang="ru-RU" dirty="0" err="1" smtClean="0"/>
              <a:t>Omega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3 жирных кислот), льняное семя, оливковое масло, соевое. 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• Как получить Омега 3!</a:t>
            </a:r>
          </a:p>
          <a:p>
            <a:pPr>
              <a:buFontTx/>
              <a:buChar char="-"/>
            </a:pPr>
            <a:r>
              <a:rPr lang="ru-RU" dirty="0" smtClean="0"/>
              <a:t>Омега-3  - жирные кислоты. Единственный </a:t>
            </a:r>
            <a:r>
              <a:rPr lang="ru-RU" dirty="0" err="1" smtClean="0"/>
              <a:t>дозволеннный</a:t>
            </a:r>
            <a:r>
              <a:rPr lang="ru-RU" dirty="0" smtClean="0"/>
              <a:t> в нашей диете жир, </a:t>
            </a:r>
          </a:p>
          <a:p>
            <a:pPr>
              <a:buFontTx/>
              <a:buChar char="-"/>
            </a:pPr>
            <a:r>
              <a:rPr lang="ru-RU" dirty="0" smtClean="0"/>
              <a:t> Испытания на крысах показали, что Омега 3 может уменьшить воспаление и замедлить прогрессирование ХЗП</a:t>
            </a:r>
          </a:p>
          <a:p>
            <a:pPr>
              <a:buNone/>
            </a:pPr>
            <a:r>
              <a:rPr lang="ru-RU" dirty="0" smtClean="0"/>
              <a:t>- Другие возможные преимущества: снижение кровяного давления и холестерина.</a:t>
            </a:r>
          </a:p>
          <a:p>
            <a:pPr>
              <a:buNone/>
            </a:pPr>
            <a:r>
              <a:rPr lang="ru-RU" dirty="0" smtClean="0"/>
              <a:t>- Хорошие пищевые источники являются семена льна, грецкие орехи, рыба (лосось, палтус, треска, </a:t>
            </a:r>
            <a:r>
              <a:rPr lang="ru-RU" dirty="0" err="1" smtClean="0"/>
              <a:t>комбала</a:t>
            </a:r>
            <a:r>
              <a:rPr lang="ru-RU" dirty="0" smtClean="0"/>
              <a:t>, минтай</a:t>
            </a:r>
            <a:r>
              <a:rPr lang="ru-RU" dirty="0" smtClean="0"/>
              <a:t>), соевые бобы, зеленые </a:t>
            </a:r>
            <a:r>
              <a:rPr lang="ru-RU" dirty="0" smtClean="0"/>
              <a:t>листовые овощи </a:t>
            </a:r>
            <a:r>
              <a:rPr lang="ru-RU" dirty="0" smtClean="0"/>
              <a:t>и некоторые добавки.</a:t>
            </a:r>
          </a:p>
          <a:p>
            <a:pPr>
              <a:buNone/>
            </a:pPr>
            <a:r>
              <a:rPr lang="ru-RU" dirty="0" smtClean="0"/>
              <a:t>- Люди с ХЗП, которые потребляли высокие дозы Омега-3 (&gt; 2000</a:t>
            </a:r>
          </a:p>
          <a:p>
            <a:pPr>
              <a:buNone/>
            </a:pPr>
            <a:r>
              <a:rPr lang="ru-RU" dirty="0" smtClean="0"/>
              <a:t>мг / </a:t>
            </a:r>
            <a:r>
              <a:rPr lang="ru-RU" dirty="0" err="1" smtClean="0"/>
              <a:t>сут</a:t>
            </a:r>
            <a:r>
              <a:rPr lang="ru-RU" dirty="0" smtClean="0"/>
              <a:t>) в течение 8 недель, имели значительно более низкое кровяное давление, частоту сердечных сокращений и </a:t>
            </a:r>
            <a:r>
              <a:rPr lang="ru-RU" dirty="0" err="1" smtClean="0"/>
              <a:t>триглицеридов</a:t>
            </a:r>
            <a:r>
              <a:rPr lang="ru-RU" dirty="0" smtClean="0"/>
              <a:t> в крови.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Пробиотики</a:t>
            </a:r>
            <a:r>
              <a:rPr lang="ru-RU" dirty="0" smtClean="0"/>
              <a:t> (</a:t>
            </a:r>
            <a:r>
              <a:rPr lang="en-US" dirty="0" smtClean="0"/>
              <a:t>Vitamin D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• 59% населения США испытывает дефицит в</a:t>
            </a:r>
          </a:p>
          <a:p>
            <a:pPr>
              <a:buNone/>
            </a:pPr>
            <a:r>
              <a:rPr lang="ru-RU" dirty="0" smtClean="0"/>
              <a:t>Витамин D</a:t>
            </a:r>
          </a:p>
          <a:p>
            <a:pPr>
              <a:buNone/>
            </a:pPr>
            <a:r>
              <a:rPr lang="ru-RU" dirty="0" smtClean="0"/>
              <a:t>• Важность, недостатки и побочные эффект:</a:t>
            </a:r>
          </a:p>
          <a:p>
            <a:pPr>
              <a:buNone/>
            </a:pPr>
            <a:r>
              <a:rPr lang="ru-RU" dirty="0" smtClean="0"/>
              <a:t>- Чрезмерная потеря костной, иммунной</a:t>
            </a:r>
          </a:p>
          <a:p>
            <a:pPr>
              <a:buNone/>
            </a:pPr>
            <a:r>
              <a:rPr lang="ru-RU" dirty="0" smtClean="0"/>
              <a:t>системы, MS, диабет, рак,</a:t>
            </a:r>
          </a:p>
          <a:p>
            <a:pPr>
              <a:buNone/>
            </a:pPr>
            <a:r>
              <a:rPr lang="ru-RU" dirty="0" smtClean="0"/>
              <a:t>и </a:t>
            </a:r>
            <a:r>
              <a:rPr lang="ru-RU" dirty="0" err="1" smtClean="0"/>
              <a:t>ревматоидный</a:t>
            </a:r>
            <a:r>
              <a:rPr lang="ru-RU" dirty="0" smtClean="0"/>
              <a:t> артрит</a:t>
            </a:r>
          </a:p>
          <a:p>
            <a:pPr>
              <a:buNone/>
            </a:pPr>
            <a:r>
              <a:rPr lang="ru-RU" dirty="0" smtClean="0"/>
              <a:t>• Источники</a:t>
            </a:r>
          </a:p>
          <a:p>
            <a:pPr>
              <a:buNone/>
            </a:pPr>
            <a:r>
              <a:rPr lang="ru-RU" dirty="0" smtClean="0"/>
              <a:t>- Естественный солнечный свет</a:t>
            </a:r>
          </a:p>
          <a:p>
            <a:pPr>
              <a:buNone/>
            </a:pPr>
            <a:r>
              <a:rPr lang="ru-RU" dirty="0" smtClean="0"/>
              <a:t>- </a:t>
            </a:r>
            <a:r>
              <a:rPr lang="ru-RU" dirty="0" smtClean="0"/>
              <a:t>Обогащенные </a:t>
            </a:r>
            <a:r>
              <a:rPr lang="ru-RU" dirty="0" smtClean="0"/>
              <a:t>диетические продукты, молочные</a:t>
            </a:r>
          </a:p>
          <a:p>
            <a:pPr>
              <a:buNone/>
            </a:pPr>
            <a:r>
              <a:rPr lang="ru-RU" dirty="0" smtClean="0"/>
              <a:t>продукты, яйца, некоторые крупы и рыба</a:t>
            </a:r>
          </a:p>
          <a:p>
            <a:pPr>
              <a:buNone/>
            </a:pPr>
            <a:r>
              <a:rPr lang="ru-RU" dirty="0" smtClean="0"/>
              <a:t>• RDA</a:t>
            </a:r>
          </a:p>
          <a:p>
            <a:pPr>
              <a:buNone/>
            </a:pPr>
            <a:r>
              <a:rPr lang="ru-RU" dirty="0" smtClean="0"/>
              <a:t>- 400-600 МЕ</a:t>
            </a:r>
          </a:p>
          <a:p>
            <a:pPr>
              <a:buNone/>
            </a:pPr>
            <a:r>
              <a:rPr lang="ru-RU" dirty="0" smtClean="0"/>
              <a:t>- Верхний предел безопасной 2000-4000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Витамин Д в крови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259632" y="1988840"/>
          <a:ext cx="6984777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8259"/>
                <a:gridCol w="2328259"/>
                <a:gridCol w="232825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25 (OH) D </a:t>
                      </a:r>
                      <a:r>
                        <a:rPr lang="ru-RU" dirty="0" smtClean="0"/>
                        <a:t>Уровень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нг</a:t>
                      </a:r>
                      <a:r>
                        <a:rPr lang="ru-RU" dirty="0" smtClean="0"/>
                        <a:t> / мл</a:t>
                      </a:r>
                    </a:p>
                    <a:p>
                      <a:r>
                        <a:rPr lang="ru-RU" dirty="0" smtClean="0"/>
                        <a:t>(используется в США)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нмоль</a:t>
                      </a:r>
                      <a:r>
                        <a:rPr lang="ru-RU" dirty="0" smtClean="0"/>
                        <a:t> / л</a:t>
                      </a:r>
                    </a:p>
                    <a:p>
                      <a:r>
                        <a:rPr lang="ru-RU" dirty="0" smtClean="0"/>
                        <a:t>(международный)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Дефицит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Меньше 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Меньше 20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недостаточный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8-20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20-50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оптимальный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20-50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50-125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Высокий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50-90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125-225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токсичный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Больше 90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225 и выше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витамин Д (нужны добавки)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• Дети и взрослые с плохим воздействием солнечного света: 600-1000 единиц / день</a:t>
            </a:r>
          </a:p>
          <a:p>
            <a:pPr>
              <a:buNone/>
            </a:pPr>
            <a:r>
              <a:rPr lang="ru-RU" dirty="0" smtClean="0"/>
              <a:t>• Взрослые старше 70 лет: 800-1000 единиц / день</a:t>
            </a:r>
          </a:p>
          <a:p>
            <a:pPr>
              <a:buNone/>
            </a:pPr>
            <a:r>
              <a:rPr lang="ru-RU" dirty="0" smtClean="0"/>
              <a:t>• Пациенты с нарушением всасывания: до 50 000 единиц / день, проверьте уровень</a:t>
            </a:r>
          </a:p>
          <a:p>
            <a:pPr>
              <a:buNone/>
            </a:pPr>
            <a:r>
              <a:rPr lang="ru-RU" dirty="0" smtClean="0"/>
              <a:t>• Пациенты с заболеваниями печени: Может потребоваться активные метаболиты</a:t>
            </a:r>
          </a:p>
          <a:p>
            <a:pPr>
              <a:buNone/>
            </a:pPr>
            <a:r>
              <a:rPr lang="ru-RU" dirty="0" smtClean="0"/>
              <a:t>• Пациенты с заболеваниями почек: нужны активные метаболиты</a:t>
            </a:r>
          </a:p>
          <a:p>
            <a:pPr>
              <a:buNone/>
            </a:pPr>
            <a:r>
              <a:rPr lang="ru-RU" dirty="0" smtClean="0"/>
              <a:t>• Пациенты с камнями в почках: Будьте осторожны, чтобы не дать </a:t>
            </a:r>
            <a:r>
              <a:rPr lang="ru-RU" dirty="0" err="1" smtClean="0"/>
              <a:t>избытке,проверить</a:t>
            </a:r>
            <a:r>
              <a:rPr lang="ru-RU" dirty="0" smtClean="0"/>
              <a:t> уровни, не превышает 30 </a:t>
            </a:r>
            <a:r>
              <a:rPr lang="ru-RU" dirty="0" err="1" smtClean="0"/>
              <a:t>нг</a:t>
            </a:r>
            <a:r>
              <a:rPr lang="ru-RU" dirty="0" smtClean="0"/>
              <a:t> / мл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Щелочи и кислоты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916832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Щелочи:</a:t>
            </a:r>
          </a:p>
          <a:p>
            <a:r>
              <a:rPr lang="ru-RU" dirty="0" smtClean="0"/>
              <a:t>- Большинство фруктов (за исключением</a:t>
            </a:r>
          </a:p>
          <a:p>
            <a:r>
              <a:rPr lang="ru-RU" dirty="0" smtClean="0"/>
              <a:t>черники, </a:t>
            </a:r>
            <a:r>
              <a:rPr lang="ru-RU" dirty="0" err="1" smtClean="0"/>
              <a:t>консервированныхфруктов</a:t>
            </a:r>
            <a:r>
              <a:rPr lang="ru-RU" dirty="0" smtClean="0"/>
              <a:t>,</a:t>
            </a:r>
            <a:endParaRPr lang="ru-RU" dirty="0" smtClean="0"/>
          </a:p>
          <a:p>
            <a:r>
              <a:rPr lang="ru-RU" dirty="0" smtClean="0"/>
              <a:t>клюквы, </a:t>
            </a:r>
            <a:r>
              <a:rPr lang="ru-RU" dirty="0" smtClean="0"/>
              <a:t>сливы и</a:t>
            </a:r>
          </a:p>
          <a:p>
            <a:r>
              <a:rPr lang="ru-RU" dirty="0" smtClean="0"/>
              <a:t>чернослива</a:t>
            </a:r>
            <a:endParaRPr lang="ru-RU" dirty="0" smtClean="0"/>
          </a:p>
          <a:p>
            <a:r>
              <a:rPr lang="ru-RU" dirty="0" smtClean="0"/>
              <a:t>- Зеленые овощи</a:t>
            </a:r>
          </a:p>
          <a:p>
            <a:r>
              <a:rPr lang="ru-RU" dirty="0" smtClean="0"/>
              <a:t>- Горох, фасоль и чечевица</a:t>
            </a:r>
          </a:p>
          <a:p>
            <a:r>
              <a:rPr lang="ru-RU" dirty="0" smtClean="0"/>
              <a:t>- Специи, травы и</a:t>
            </a:r>
          </a:p>
          <a:p>
            <a:r>
              <a:rPr lang="ru-RU" dirty="0" smtClean="0"/>
              <a:t>приправы</a:t>
            </a:r>
          </a:p>
          <a:p>
            <a:r>
              <a:rPr lang="ru-RU" dirty="0" smtClean="0"/>
              <a:t>- Семена и орехи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724128" y="1844824"/>
            <a:ext cx="221399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Кислоты:</a:t>
            </a:r>
          </a:p>
          <a:p>
            <a:r>
              <a:rPr lang="ru-RU" dirty="0" smtClean="0"/>
              <a:t>- Мясо</a:t>
            </a:r>
          </a:p>
          <a:p>
            <a:r>
              <a:rPr lang="ru-RU" dirty="0" smtClean="0"/>
              <a:t>- Рыба</a:t>
            </a:r>
          </a:p>
          <a:p>
            <a:r>
              <a:rPr lang="ru-RU" dirty="0" smtClean="0"/>
              <a:t>- Домашняя птица</a:t>
            </a:r>
          </a:p>
          <a:p>
            <a:r>
              <a:rPr lang="ru-RU" dirty="0" smtClean="0"/>
              <a:t>- Молочные продукты</a:t>
            </a:r>
          </a:p>
          <a:p>
            <a:r>
              <a:rPr lang="ru-RU" dirty="0" smtClean="0"/>
              <a:t>- Обработанные продукты</a:t>
            </a:r>
          </a:p>
          <a:p>
            <a:r>
              <a:rPr lang="ru-RU" dirty="0" smtClean="0"/>
              <a:t>- Белый сахар</a:t>
            </a:r>
          </a:p>
          <a:p>
            <a:r>
              <a:rPr lang="ru-RU" dirty="0" smtClean="0"/>
              <a:t>- Белая мука</a:t>
            </a:r>
          </a:p>
          <a:p>
            <a:r>
              <a:rPr lang="ru-RU" dirty="0" smtClean="0"/>
              <a:t>- Кофеин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Нужно есть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- Красный сладкий перец, капуста, цветная капуста, чеснок,</a:t>
            </a:r>
          </a:p>
          <a:p>
            <a:pPr>
              <a:buNone/>
            </a:pPr>
            <a:r>
              <a:rPr lang="ru-RU" dirty="0" smtClean="0"/>
              <a:t>лук, яблоки, черника, малина,</a:t>
            </a:r>
          </a:p>
          <a:p>
            <a:pPr>
              <a:buNone/>
            </a:pPr>
            <a:r>
              <a:rPr lang="ru-RU" dirty="0" smtClean="0"/>
              <a:t>клубника, вишня, красный виноград, яичные </a:t>
            </a:r>
            <a:r>
              <a:rPr lang="ru-RU" dirty="0" err="1" smtClean="0"/>
              <a:t>белки,лосось</a:t>
            </a:r>
            <a:r>
              <a:rPr lang="ru-RU" dirty="0" smtClean="0"/>
              <a:t> и оливковое масло, масло из виноградных косточек.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Приправы:</a:t>
            </a:r>
          </a:p>
          <a:p>
            <a:pPr>
              <a:buNone/>
            </a:pPr>
            <a:r>
              <a:rPr lang="ru-RU" dirty="0" smtClean="0"/>
              <a:t>- имбирь, </a:t>
            </a:r>
            <a:r>
              <a:rPr lang="ru-RU" dirty="0" err="1" smtClean="0"/>
              <a:t>орегано</a:t>
            </a:r>
            <a:r>
              <a:rPr lang="ru-RU" dirty="0" smtClean="0"/>
              <a:t>, красный перец, розмарин, тимьян, желтое карри, чеснок, гвоздика,</a:t>
            </a:r>
            <a:r>
              <a:rPr lang="en-US" dirty="0" err="1" smtClean="0"/>
              <a:t>Tumeric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Нельзя есть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- Обработанные пищевые продукты: колбасы, хот-доги, сосиски и т.д.</a:t>
            </a:r>
          </a:p>
          <a:p>
            <a:pPr>
              <a:buNone/>
            </a:pPr>
            <a:r>
              <a:rPr lang="ru-RU" dirty="0" smtClean="0"/>
              <a:t>- Консервированные супы</a:t>
            </a:r>
          </a:p>
          <a:p>
            <a:pPr>
              <a:buNone/>
            </a:pPr>
            <a:r>
              <a:rPr lang="ru-RU" dirty="0" smtClean="0"/>
              <a:t>- Сода и другие подслащенные напитки</a:t>
            </a:r>
          </a:p>
          <a:p>
            <a:pPr>
              <a:buNone/>
            </a:pPr>
            <a:r>
              <a:rPr lang="ru-RU" dirty="0" smtClean="0"/>
              <a:t>- </a:t>
            </a:r>
            <a:r>
              <a:rPr lang="ru-RU" dirty="0" err="1" smtClean="0"/>
              <a:t>Фаст-фуд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• </a:t>
            </a:r>
            <a:r>
              <a:rPr lang="ru-RU" dirty="0" err="1" smtClean="0"/>
              <a:t>Транс-жирные</a:t>
            </a:r>
            <a:r>
              <a:rPr lang="ru-RU" dirty="0" smtClean="0"/>
              <a:t> кислот (частично </a:t>
            </a:r>
            <a:r>
              <a:rPr lang="ru-RU" dirty="0" err="1" smtClean="0"/>
              <a:t>гидрогенизированные</a:t>
            </a:r>
            <a:r>
              <a:rPr lang="ru-RU" dirty="0" smtClean="0"/>
              <a:t> растительные масла)</a:t>
            </a:r>
          </a:p>
          <a:p>
            <a:pPr>
              <a:buNone/>
            </a:pPr>
            <a:r>
              <a:rPr lang="ru-RU" dirty="0" smtClean="0"/>
              <a:t>- Маргарин</a:t>
            </a:r>
          </a:p>
          <a:p>
            <a:pPr>
              <a:buNone/>
            </a:pPr>
            <a:r>
              <a:rPr lang="ru-RU" dirty="0" smtClean="0"/>
              <a:t>- С высоким содержанием жиров хлебобулочные изделия</a:t>
            </a:r>
          </a:p>
          <a:p>
            <a:pPr>
              <a:buNone/>
            </a:pPr>
            <a:r>
              <a:rPr lang="ru-RU" dirty="0" smtClean="0"/>
              <a:t>- Закуски (чипсы и тому подобные снеки)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Должна ли диета меняться со временем?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Ваша диета может изменится вместе с изменениями работы ваших почек</a:t>
            </a:r>
          </a:p>
          <a:p>
            <a:r>
              <a:rPr lang="ru-RU" dirty="0" smtClean="0"/>
              <a:t>Функции почек снижаются, следовательно, и диета должна становится все строже</a:t>
            </a:r>
          </a:p>
          <a:p>
            <a:r>
              <a:rPr lang="ru-RU" dirty="0" smtClean="0"/>
              <a:t> с началом диализа ваша диета должна кардинально поменяться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19056" cy="562074"/>
          </a:xfrm>
        </p:spPr>
        <p:txBody>
          <a:bodyPr>
            <a:noAutofit/>
          </a:bodyPr>
          <a:lstStyle/>
          <a:p>
            <a:r>
              <a:rPr lang="ru-RU" sz="2400" dirty="0" smtClean="0"/>
              <a:t>Наиболее важно контролировать в вашем питании следующие вещества: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Белки</a:t>
            </a:r>
          </a:p>
          <a:p>
            <a:r>
              <a:rPr lang="ru-RU" dirty="0" smtClean="0"/>
              <a:t>Калий</a:t>
            </a:r>
          </a:p>
          <a:p>
            <a:r>
              <a:rPr lang="ru-RU" dirty="0" smtClean="0"/>
              <a:t>Кальций</a:t>
            </a:r>
          </a:p>
          <a:p>
            <a:r>
              <a:rPr lang="ru-RU" dirty="0" smtClean="0"/>
              <a:t>Фосфор</a:t>
            </a:r>
          </a:p>
          <a:p>
            <a:r>
              <a:rPr lang="ru-RU" dirty="0" smtClean="0"/>
              <a:t>натрий</a:t>
            </a:r>
          </a:p>
          <a:p>
            <a:r>
              <a:rPr lang="ru-RU" dirty="0" smtClean="0"/>
              <a:t>жидкости</a:t>
            </a:r>
          </a:p>
          <a:p>
            <a:r>
              <a:rPr lang="ru-RU" dirty="0" smtClean="0"/>
              <a:t>Волоконно-Ненасыщенные жиры Омега-3 в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mtClean="0"/>
              <a:t>Умеренность во </a:t>
            </a:r>
            <a:r>
              <a:rPr lang="ru-RU" dirty="0" smtClean="0"/>
              <a:t>всем  лучшая политика.</a:t>
            </a:r>
          </a:p>
          <a:p>
            <a:pPr>
              <a:buNone/>
            </a:pPr>
            <a:r>
              <a:rPr lang="ru-RU" dirty="0" smtClean="0"/>
              <a:t>• Будьте в курсе, что с вами происходит (следите за анализами следите за тем ,что вы едите)</a:t>
            </a:r>
          </a:p>
          <a:p>
            <a:pPr>
              <a:buNone/>
            </a:pPr>
            <a:r>
              <a:rPr lang="ru-RU" dirty="0" smtClean="0"/>
              <a:t>• Помните, диета каждого человека должна быть индивидуальной</a:t>
            </a:r>
          </a:p>
          <a:p>
            <a:pPr>
              <a:buNone/>
            </a:pPr>
            <a:r>
              <a:rPr lang="ru-RU" dirty="0" smtClean="0"/>
              <a:t>• Всегда консультируйтесь со своим врачом и / или диетологом перед внесением изменений и / или дополнений</a:t>
            </a:r>
          </a:p>
          <a:p>
            <a:r>
              <a:rPr lang="ru-RU" dirty="0" smtClean="0"/>
              <a:t>Следуйте вашему диетическому плану.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Будьте в курсе своих анализов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6896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Альбумин (&gt; 4,0 мг / дл)</a:t>
            </a:r>
          </a:p>
          <a:p>
            <a:r>
              <a:rPr lang="ru-RU" dirty="0" err="1" smtClean="0"/>
              <a:t>Predictor</a:t>
            </a:r>
            <a:r>
              <a:rPr lang="ru-RU" dirty="0" smtClean="0"/>
              <a:t> белка / состояние питания.</a:t>
            </a:r>
          </a:p>
          <a:p>
            <a:r>
              <a:rPr lang="ru-RU" dirty="0" smtClean="0"/>
              <a:t>-Калий (K +) (3,5-5,5 </a:t>
            </a:r>
            <a:r>
              <a:rPr lang="ru-RU" dirty="0" err="1" smtClean="0"/>
              <a:t>мг-экв</a:t>
            </a:r>
            <a:r>
              <a:rPr lang="ru-RU" dirty="0" smtClean="0"/>
              <a:t> / л)</a:t>
            </a:r>
          </a:p>
          <a:p>
            <a:r>
              <a:rPr lang="ru-RU" dirty="0" smtClean="0"/>
              <a:t>электролит</a:t>
            </a:r>
          </a:p>
          <a:p>
            <a:r>
              <a:rPr lang="ru-RU" dirty="0" smtClean="0"/>
              <a:t>-Кальций (</a:t>
            </a:r>
            <a:r>
              <a:rPr lang="ru-RU" dirty="0" err="1" smtClean="0"/>
              <a:t>Ca</a:t>
            </a:r>
            <a:r>
              <a:rPr lang="ru-RU" dirty="0" smtClean="0"/>
              <a:t> + +) (8.4-10.2 мг / дл)</a:t>
            </a:r>
          </a:p>
          <a:p>
            <a:r>
              <a:rPr lang="ru-RU" dirty="0" smtClean="0"/>
              <a:t>-Фосфор (PO4-) (3.0-5.5mg/</a:t>
            </a:r>
            <a:r>
              <a:rPr lang="ru-RU" dirty="0" err="1" smtClean="0"/>
              <a:t>dl</a:t>
            </a:r>
            <a:r>
              <a:rPr lang="ru-RU" dirty="0" smtClean="0"/>
              <a:t>)</a:t>
            </a:r>
          </a:p>
          <a:p>
            <a:r>
              <a:rPr lang="ru-RU" dirty="0" smtClean="0"/>
              <a:t>-Азот мочевины крови (АМК) (7-20 мг / дл) Отходы образуются, когда белок расщепляются в организме.</a:t>
            </a:r>
          </a:p>
          <a:p>
            <a:r>
              <a:rPr lang="ru-RU" dirty="0" err="1" smtClean="0"/>
              <a:t>Креатинин</a:t>
            </a:r>
            <a:r>
              <a:rPr lang="ru-RU" dirty="0" smtClean="0"/>
              <a:t> (</a:t>
            </a:r>
            <a:r>
              <a:rPr lang="ru-RU" dirty="0" err="1" smtClean="0"/>
              <a:t>Cr</a:t>
            </a:r>
            <a:r>
              <a:rPr lang="ru-RU" dirty="0" smtClean="0"/>
              <a:t>) (.8-1.4 мг / дл) Маркер изменения функции почек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Протеины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• необходимы для роста и восстановления тканей.</a:t>
            </a:r>
          </a:p>
          <a:p>
            <a:pPr>
              <a:buNone/>
            </a:pPr>
            <a:r>
              <a:rPr lang="ru-RU" dirty="0" smtClean="0"/>
              <a:t>• помогают бороться с простудой, гриппом и инфекций.</a:t>
            </a:r>
          </a:p>
          <a:p>
            <a:pPr>
              <a:buNone/>
            </a:pPr>
            <a:r>
              <a:rPr lang="ru-RU" dirty="0" smtClean="0"/>
              <a:t>• Помогают созданию гормонов, ферментов и антител,</a:t>
            </a:r>
          </a:p>
          <a:p>
            <a:pPr>
              <a:buNone/>
            </a:pPr>
            <a:r>
              <a:rPr lang="ru-RU" dirty="0" smtClean="0"/>
              <a:t>• в основном в мышцах.</a:t>
            </a:r>
          </a:p>
          <a:p>
            <a:pPr>
              <a:buNone/>
            </a:pPr>
            <a:r>
              <a:rPr lang="ru-RU" dirty="0" smtClean="0"/>
              <a:t>• Должны быть в рационе  каждый день.</a:t>
            </a:r>
          </a:p>
          <a:p>
            <a:pPr>
              <a:buNone/>
            </a:pPr>
            <a:r>
              <a:rPr lang="ru-RU" dirty="0" smtClean="0"/>
              <a:t>• Слишком малое их количество может привести к ухудшению питания, что, в свою очередь, приводит</a:t>
            </a:r>
          </a:p>
          <a:p>
            <a:pPr>
              <a:buNone/>
            </a:pPr>
            <a:r>
              <a:rPr lang="ru-RU" dirty="0" smtClean="0"/>
              <a:t>к потере мышц и увеличивают вероятность заражения.</a:t>
            </a:r>
          </a:p>
          <a:p>
            <a:pPr>
              <a:buNone/>
            </a:pPr>
            <a:r>
              <a:rPr lang="ru-RU" dirty="0" smtClean="0"/>
              <a:t>• Дефицит белка также может увеличить риск</a:t>
            </a:r>
          </a:p>
          <a:p>
            <a:pPr>
              <a:buNone/>
            </a:pPr>
            <a:r>
              <a:rPr lang="ru-RU" dirty="0" smtClean="0"/>
              <a:t>госпитализации и смертности.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Высокое содержание белка: мясо и яйца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• Используется организмом, чтобы сделать новый белок</a:t>
            </a:r>
          </a:p>
          <a:p>
            <a:pPr>
              <a:buNone/>
            </a:pPr>
            <a:r>
              <a:rPr lang="ru-RU" dirty="0" smtClean="0"/>
              <a:t>• Имеет все незаменимые аминокислоты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Неполные белки: рис, злаковые…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• Также называются низким биологическим показатели белка</a:t>
            </a:r>
          </a:p>
          <a:p>
            <a:pPr>
              <a:buNone/>
            </a:pPr>
            <a:r>
              <a:rPr lang="ru-RU" dirty="0" smtClean="0"/>
              <a:t>• Не содержат все девять незаменимых</a:t>
            </a:r>
          </a:p>
          <a:p>
            <a:pPr>
              <a:buNone/>
            </a:pPr>
            <a:r>
              <a:rPr lang="ru-RU" dirty="0" smtClean="0"/>
              <a:t>аминокислот</a:t>
            </a:r>
          </a:p>
          <a:p>
            <a:pPr>
              <a:buNone/>
            </a:pPr>
            <a:r>
              <a:rPr lang="ru-RU" dirty="0" smtClean="0"/>
              <a:t>• Не используется эффективно, чтобы сделать новый белок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Сколько протеинов нужно для вашего организма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Стремитесь к не более чем 0,8 грамма белка на килограмм идеальной массы тела (ИВТ) в день.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Есть много белка опасно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• Белки в продуктах крови и белковых отходов</a:t>
            </a:r>
          </a:p>
          <a:p>
            <a:pPr>
              <a:buNone/>
            </a:pPr>
            <a:r>
              <a:rPr lang="ru-RU" dirty="0" smtClean="0"/>
              <a:t>фильтруется в почках.</a:t>
            </a:r>
          </a:p>
          <a:p>
            <a:pPr>
              <a:buNone/>
            </a:pPr>
            <a:r>
              <a:rPr lang="ru-RU" dirty="0" smtClean="0"/>
              <a:t>• Высокие уровни белка фильтруется в почках, могут вызывать</a:t>
            </a:r>
          </a:p>
          <a:p>
            <a:pPr>
              <a:buNone/>
            </a:pPr>
            <a:r>
              <a:rPr lang="ru-RU" dirty="0" smtClean="0"/>
              <a:t>повреждения в фильтрации клеток.</a:t>
            </a:r>
          </a:p>
          <a:p>
            <a:pPr>
              <a:buNone/>
            </a:pPr>
            <a:r>
              <a:rPr lang="ru-RU" dirty="0" smtClean="0"/>
              <a:t>• Со временем это может привести к снижению функции почек.</a:t>
            </a:r>
          </a:p>
          <a:p>
            <a:pPr>
              <a:buNone/>
            </a:pPr>
            <a:r>
              <a:rPr lang="ru-RU" dirty="0" smtClean="0"/>
              <a:t>• Это будет видно, по  высокому уровню азота и  мочевины в вашей крови, особенно если качество белка, что вы употребляете в пищу, оставляет желать лучшего.</a:t>
            </a:r>
          </a:p>
          <a:p>
            <a:pPr>
              <a:buNone/>
            </a:pPr>
            <a:r>
              <a:rPr lang="ru-RU" dirty="0" smtClean="0"/>
              <a:t>• Обратите внимание, что белковая  потребность будет меняться с течением времени, по мере убывания  функции почек, а затем еще раз, когда / если вы начали  диализ.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1812</TotalTime>
  <Words>2023</Words>
  <Application>Microsoft Office PowerPoint</Application>
  <PresentationFormat>Экран (4:3)</PresentationFormat>
  <Paragraphs>316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Почему диета важна?</vt:lpstr>
      <vt:lpstr>Управление вашей диетой</vt:lpstr>
      <vt:lpstr>Наиболее важно контролировать в вашем питании следующие вещества:</vt:lpstr>
      <vt:lpstr>Будьте в курсе своих анализов</vt:lpstr>
      <vt:lpstr>Протеины</vt:lpstr>
      <vt:lpstr>Высокое содержание белка: мясо и яйца</vt:lpstr>
      <vt:lpstr>Неполные белки: рис, злаковые…</vt:lpstr>
      <vt:lpstr>Сколько протеинов нужно для вашего организма</vt:lpstr>
      <vt:lpstr>Есть много белка опасно</vt:lpstr>
      <vt:lpstr>Какие протеины самые лучшие?</vt:lpstr>
      <vt:lpstr>Вегетарианская модель питания</vt:lpstr>
      <vt:lpstr>Соевый белок</vt:lpstr>
      <vt:lpstr>Калий</vt:lpstr>
      <vt:lpstr>Фосфор и кальций</vt:lpstr>
      <vt:lpstr>Натрий (соли)</vt:lpstr>
      <vt:lpstr>Как употреблять меньше соли</vt:lpstr>
      <vt:lpstr>Жидкости</vt:lpstr>
      <vt:lpstr>Углеводы: друзья или враги?</vt:lpstr>
      <vt:lpstr>Волокно в пищевых продуктах</vt:lpstr>
      <vt:lpstr>Советы </vt:lpstr>
      <vt:lpstr>Жир</vt:lpstr>
      <vt:lpstr>Слайд 22</vt:lpstr>
      <vt:lpstr>Пробиотики (Vitamin D)</vt:lpstr>
      <vt:lpstr>Витамин Д в крови </vt:lpstr>
      <vt:lpstr>витамин Д (нужны добавки)</vt:lpstr>
      <vt:lpstr>Щелочи и кислоты</vt:lpstr>
      <vt:lpstr>Нужно есть</vt:lpstr>
      <vt:lpstr>Нельзя есть</vt:lpstr>
      <vt:lpstr>Должна ли диета меняться со временем?</vt:lpstr>
      <vt:lpstr>Заключение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Задачи</dc:title>
  <dc:creator>eivashenko</dc:creator>
  <cp:lastModifiedBy>1</cp:lastModifiedBy>
  <cp:revision>55</cp:revision>
  <dcterms:created xsi:type="dcterms:W3CDTF">2013-07-31T08:48:35Z</dcterms:created>
  <dcterms:modified xsi:type="dcterms:W3CDTF">2013-08-06T12:45:56Z</dcterms:modified>
</cp:coreProperties>
</file>