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</p:sldMasterIdLst>
  <p:notesMasterIdLst>
    <p:notesMasterId r:id="rId17"/>
  </p:notesMasterIdLst>
  <p:sldIdLst>
    <p:sldId id="257" r:id="rId2"/>
    <p:sldId id="258" r:id="rId3"/>
    <p:sldId id="259" r:id="rId4"/>
    <p:sldId id="260" r:id="rId5"/>
    <p:sldId id="261" r:id="rId6"/>
    <p:sldId id="264" r:id="rId7"/>
    <p:sldId id="265" r:id="rId8"/>
    <p:sldId id="266" r:id="rId9"/>
    <p:sldId id="275" r:id="rId10"/>
    <p:sldId id="267" r:id="rId11"/>
    <p:sldId id="274" r:id="rId12"/>
    <p:sldId id="268" r:id="rId13"/>
    <p:sldId id="269" r:id="rId14"/>
    <p:sldId id="272" r:id="rId15"/>
    <p:sldId id="271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B5249FF-EF4C-4CCD-BF3E-40875548496E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E72BC3D-EAC3-4F5C-8E73-F921C5C9E46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E72BC3D-EAC3-4F5C-8E73-F921C5C9E467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123" name="Rectangle 3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en-US" smtClean="0"/>
          </a:p>
        </p:txBody>
      </p:sp>
      <p:sp>
        <p:nvSpPr>
          <p:cNvPr id="5124" name="Дата 5"/>
          <p:cNvSpPr>
            <a:spLocks noGrp="1"/>
          </p:cNvSpPr>
          <p:nvPr>
            <p:ph type="dt" sz="quarter" idx="1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</a:endParaRPr>
          </a:p>
        </p:txBody>
      </p:sp>
      <p:sp>
        <p:nvSpPr>
          <p:cNvPr id="5125" name="Номер слайда 6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fld id="{F1CB52F1-9035-49A2-9B62-3518BF728673}" type="slidenum">
              <a:rPr lang="ru-RU">
                <a:solidFill>
                  <a:prstClr val="black"/>
                </a:solidFill>
              </a:rPr>
              <a:pPr/>
              <a:t>14</a:t>
            </a:fld>
            <a:endParaRPr lang="ru-RU">
              <a:solidFill>
                <a:prstClr val="black"/>
              </a:solidFill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7ADC934-49BC-4310-AADF-0DBC8BE98D7F}" type="datetime1">
              <a:rPr lang="ru-RU" smtClean="0"/>
              <a:pPr/>
              <a:t>28.03.2012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6E8D3E-6158-4FB5-8719-11BAE4D0ABBE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="" xmlns:p14="http://schemas.microsoft.com/office/powerpoint/2010/main" val="2359569803"/>
      </p:ext>
    </p:extLst>
  </p:cSld>
  <p:clrMapOvr>
    <a:masterClrMapping/>
  </p:clrMapOvr>
  <p:transition spd="slow">
    <p:push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Заголовок и объект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>
          <a:xfrm>
            <a:off x="6256280" y="6237312"/>
            <a:ext cx="2133600" cy="365125"/>
          </a:xfrm>
        </p:spPr>
        <p:txBody>
          <a:bodyPr/>
          <a:lstStyle/>
          <a:p>
            <a:fld id="{70969C0F-1DFC-49EF-8481-EFAFE06452B4}" type="datetime1">
              <a:rPr lang="ru-RU" smtClean="0"/>
              <a:pPr/>
              <a:t>28.03.2012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0" y="6434559"/>
            <a:ext cx="2133600" cy="365125"/>
          </a:xfrm>
        </p:spPr>
        <p:txBody>
          <a:bodyPr lIns="36000" tIns="36000" rIns="36000" bIns="36000" anchor="b" anchorCtr="0"/>
          <a:lstStyle>
            <a:lvl1pPr algn="l">
              <a:defRPr>
                <a:solidFill>
                  <a:srgbClr val="3A3390"/>
                </a:solidFill>
              </a:defRPr>
            </a:lvl1pPr>
          </a:lstStyle>
          <a:p>
            <a:fld id="{516E8D3E-6158-4FB5-8719-11BAE4D0ABBE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8" name="Прямоугольник 7"/>
          <p:cNvSpPr/>
          <p:nvPr/>
        </p:nvSpPr>
        <p:spPr>
          <a:xfrm>
            <a:off x="0" y="-2"/>
            <a:ext cx="9144000" cy="57600"/>
          </a:xfrm>
          <a:prstGeom prst="rect">
            <a:avLst/>
          </a:prstGeom>
          <a:solidFill>
            <a:srgbClr val="3A3390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50" name="Прямоугольник 49"/>
          <p:cNvSpPr/>
          <p:nvPr userDrawn="1"/>
        </p:nvSpPr>
        <p:spPr>
          <a:xfrm>
            <a:off x="0" y="6799684"/>
            <a:ext cx="9144000" cy="58316"/>
          </a:xfrm>
          <a:prstGeom prst="rect">
            <a:avLst/>
          </a:prstGeom>
          <a:solidFill>
            <a:srgbClr val="ED012A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1157397035"/>
      </p:ext>
    </p:extLst>
  </p:cSld>
  <p:clrMapOvr>
    <a:masterClrMapping/>
  </p:clrMapOvr>
  <p:transition spd="slow">
    <p:push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Заголовок и объект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>
          <a:xfrm>
            <a:off x="6256280" y="6237312"/>
            <a:ext cx="2133600" cy="365125"/>
          </a:xfrm>
        </p:spPr>
        <p:txBody>
          <a:bodyPr/>
          <a:lstStyle/>
          <a:p>
            <a:fld id="{70969C0F-1DFC-49EF-8481-EFAFE06452B4}" type="datetime1">
              <a:rPr lang="ru-RU" smtClean="0"/>
              <a:pPr/>
              <a:t>28.03.2012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0" y="6434559"/>
            <a:ext cx="2133600" cy="365125"/>
          </a:xfrm>
        </p:spPr>
        <p:txBody>
          <a:bodyPr lIns="36000" tIns="36000" rIns="36000" bIns="36000" anchor="b" anchorCtr="0"/>
          <a:lstStyle>
            <a:lvl1pPr algn="l">
              <a:defRPr>
                <a:solidFill>
                  <a:srgbClr val="3A3390"/>
                </a:solidFill>
              </a:defRPr>
            </a:lvl1pPr>
          </a:lstStyle>
          <a:p>
            <a:fld id="{516E8D3E-6158-4FB5-8719-11BAE4D0ABBE}" type="slidenum">
              <a:rPr lang="ru-RU" smtClean="0"/>
              <a:pPr/>
              <a:t>‹#›</a:t>
            </a:fld>
            <a:endParaRPr lang="ru-RU"/>
          </a:p>
        </p:txBody>
      </p:sp>
      <p:grpSp>
        <p:nvGrpSpPr>
          <p:cNvPr id="3" name="Группа 6"/>
          <p:cNvGrpSpPr/>
          <p:nvPr userDrawn="1"/>
        </p:nvGrpSpPr>
        <p:grpSpPr>
          <a:xfrm>
            <a:off x="0" y="-1"/>
            <a:ext cx="9144000" cy="1061764"/>
            <a:chOff x="0" y="-1"/>
            <a:chExt cx="9144000" cy="1061764"/>
          </a:xfrm>
        </p:grpSpPr>
        <p:sp>
          <p:nvSpPr>
            <p:cNvPr id="8" name="Прямоугольник 7"/>
            <p:cNvSpPr/>
            <p:nvPr/>
          </p:nvSpPr>
          <p:spPr>
            <a:xfrm>
              <a:off x="0" y="-1"/>
              <a:ext cx="9144000" cy="950071"/>
            </a:xfrm>
            <a:prstGeom prst="rect">
              <a:avLst/>
            </a:prstGeom>
            <a:solidFill>
              <a:srgbClr val="3A3390"/>
            </a:solidFill>
            <a:ln w="0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9" name="Овал 8"/>
            <p:cNvSpPr/>
            <p:nvPr/>
          </p:nvSpPr>
          <p:spPr>
            <a:xfrm>
              <a:off x="154949" y="72581"/>
              <a:ext cx="989182" cy="989182"/>
            </a:xfrm>
            <a:prstGeom prst="ellipse">
              <a:avLst/>
            </a:prstGeom>
            <a:gradFill>
              <a:gsLst>
                <a:gs pos="41000">
                  <a:schemeClr val="bg1"/>
                </a:gs>
                <a:gs pos="61000">
                  <a:srgbClr val="99B4CD"/>
                </a:gs>
              </a:gsLst>
              <a:lin ang="8400000" scaled="0"/>
            </a:gradFill>
            <a:ln w="0">
              <a:noFill/>
            </a:ln>
            <a:effectLst>
              <a:outerShdw blurRad="254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10" name="Oval 5"/>
            <p:cNvSpPr>
              <a:spLocks noChangeArrowheads="1"/>
            </p:cNvSpPr>
            <p:nvPr/>
          </p:nvSpPr>
          <p:spPr bwMode="auto">
            <a:xfrm>
              <a:off x="282379" y="200680"/>
              <a:ext cx="727114" cy="724898"/>
            </a:xfrm>
            <a:prstGeom prst="ellipse">
              <a:avLst/>
            </a:prstGeom>
            <a:solidFill>
              <a:srgbClr val="3A3390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1" name="Freeform 6"/>
            <p:cNvSpPr>
              <a:spLocks noEditPoints="1"/>
            </p:cNvSpPr>
            <p:nvPr/>
          </p:nvSpPr>
          <p:spPr bwMode="auto">
            <a:xfrm>
              <a:off x="269078" y="187379"/>
              <a:ext cx="762583" cy="762583"/>
            </a:xfrm>
            <a:custGeom>
              <a:avLst/>
              <a:gdLst>
                <a:gd name="T0" fmla="*/ 73 w 2363"/>
                <a:gd name="T1" fmla="*/ 1182 h 2363"/>
                <a:gd name="T2" fmla="*/ 1181 w 2363"/>
                <a:gd name="T3" fmla="*/ 73 h 2363"/>
                <a:gd name="T4" fmla="*/ 1965 w 2363"/>
                <a:gd name="T5" fmla="*/ 398 h 2363"/>
                <a:gd name="T6" fmla="*/ 2289 w 2363"/>
                <a:gd name="T7" fmla="*/ 1182 h 2363"/>
                <a:gd name="T8" fmla="*/ 1965 w 2363"/>
                <a:gd name="T9" fmla="*/ 1965 h 2363"/>
                <a:gd name="T10" fmla="*/ 1181 w 2363"/>
                <a:gd name="T11" fmla="*/ 2290 h 2363"/>
                <a:gd name="T12" fmla="*/ 73 w 2363"/>
                <a:gd name="T13" fmla="*/ 1182 h 2363"/>
                <a:gd name="T14" fmla="*/ 0 w 2363"/>
                <a:gd name="T15" fmla="*/ 1182 h 2363"/>
                <a:gd name="T16" fmla="*/ 1181 w 2363"/>
                <a:gd name="T17" fmla="*/ 2363 h 2363"/>
                <a:gd name="T18" fmla="*/ 2017 w 2363"/>
                <a:gd name="T19" fmla="*/ 2017 h 2363"/>
                <a:gd name="T20" fmla="*/ 2363 w 2363"/>
                <a:gd name="T21" fmla="*/ 1182 h 2363"/>
                <a:gd name="T22" fmla="*/ 2017 w 2363"/>
                <a:gd name="T23" fmla="*/ 346 h 2363"/>
                <a:gd name="T24" fmla="*/ 1181 w 2363"/>
                <a:gd name="T25" fmla="*/ 0 h 2363"/>
                <a:gd name="T26" fmla="*/ 0 w 2363"/>
                <a:gd name="T27" fmla="*/ 1182 h 23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2363" h="2363">
                  <a:moveTo>
                    <a:pt x="73" y="1182"/>
                  </a:moveTo>
                  <a:cubicBezTo>
                    <a:pt x="73" y="571"/>
                    <a:pt x="570" y="73"/>
                    <a:pt x="1181" y="73"/>
                  </a:cubicBezTo>
                  <a:cubicBezTo>
                    <a:pt x="1477" y="73"/>
                    <a:pt x="1756" y="189"/>
                    <a:pt x="1965" y="398"/>
                  </a:cubicBezTo>
                  <a:cubicBezTo>
                    <a:pt x="2174" y="607"/>
                    <a:pt x="2289" y="886"/>
                    <a:pt x="2289" y="1182"/>
                  </a:cubicBezTo>
                  <a:cubicBezTo>
                    <a:pt x="2289" y="1478"/>
                    <a:pt x="2174" y="1756"/>
                    <a:pt x="1965" y="1965"/>
                  </a:cubicBezTo>
                  <a:cubicBezTo>
                    <a:pt x="1756" y="2174"/>
                    <a:pt x="1477" y="2290"/>
                    <a:pt x="1181" y="2290"/>
                  </a:cubicBezTo>
                  <a:cubicBezTo>
                    <a:pt x="570" y="2290"/>
                    <a:pt x="73" y="1793"/>
                    <a:pt x="73" y="1182"/>
                  </a:cubicBezTo>
                  <a:moveTo>
                    <a:pt x="0" y="1182"/>
                  </a:moveTo>
                  <a:cubicBezTo>
                    <a:pt x="0" y="1833"/>
                    <a:pt x="530" y="2363"/>
                    <a:pt x="1181" y="2363"/>
                  </a:cubicBezTo>
                  <a:cubicBezTo>
                    <a:pt x="1497" y="2363"/>
                    <a:pt x="1794" y="2240"/>
                    <a:pt x="2017" y="2017"/>
                  </a:cubicBezTo>
                  <a:cubicBezTo>
                    <a:pt x="2240" y="1794"/>
                    <a:pt x="2363" y="1497"/>
                    <a:pt x="2363" y="1182"/>
                  </a:cubicBezTo>
                  <a:cubicBezTo>
                    <a:pt x="2363" y="866"/>
                    <a:pt x="2240" y="569"/>
                    <a:pt x="2017" y="346"/>
                  </a:cubicBezTo>
                  <a:cubicBezTo>
                    <a:pt x="1794" y="123"/>
                    <a:pt x="1497" y="0"/>
                    <a:pt x="1181" y="0"/>
                  </a:cubicBezTo>
                  <a:cubicBezTo>
                    <a:pt x="530" y="0"/>
                    <a:pt x="0" y="530"/>
                    <a:pt x="0" y="1182"/>
                  </a:cubicBezTo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2" name="Freeform 7"/>
            <p:cNvSpPr>
              <a:spLocks noEditPoints="1"/>
            </p:cNvSpPr>
            <p:nvPr/>
          </p:nvSpPr>
          <p:spPr bwMode="auto">
            <a:xfrm>
              <a:off x="366618" y="714980"/>
              <a:ext cx="62070" cy="53203"/>
            </a:xfrm>
            <a:custGeom>
              <a:avLst/>
              <a:gdLst>
                <a:gd name="T0" fmla="*/ 102 w 191"/>
                <a:gd name="T1" fmla="*/ 93 h 163"/>
                <a:gd name="T2" fmla="*/ 86 w 191"/>
                <a:gd name="T3" fmla="*/ 69 h 163"/>
                <a:gd name="T4" fmla="*/ 54 w 191"/>
                <a:gd name="T5" fmla="*/ 60 h 163"/>
                <a:gd name="T6" fmla="*/ 52 w 191"/>
                <a:gd name="T7" fmla="*/ 92 h 163"/>
                <a:gd name="T8" fmla="*/ 68 w 191"/>
                <a:gd name="T9" fmla="*/ 116 h 163"/>
                <a:gd name="T10" fmla="*/ 102 w 191"/>
                <a:gd name="T11" fmla="*/ 93 h 163"/>
                <a:gd name="T12" fmla="*/ 23 w 191"/>
                <a:gd name="T13" fmla="*/ 103 h 163"/>
                <a:gd name="T14" fmla="*/ 32 w 191"/>
                <a:gd name="T15" fmla="*/ 27 h 163"/>
                <a:gd name="T16" fmla="*/ 107 w 191"/>
                <a:gd name="T17" fmla="*/ 48 h 163"/>
                <a:gd name="T18" fmla="*/ 127 w 191"/>
                <a:gd name="T19" fmla="*/ 76 h 163"/>
                <a:gd name="T20" fmla="*/ 171 w 191"/>
                <a:gd name="T21" fmla="*/ 47 h 163"/>
                <a:gd name="T22" fmla="*/ 191 w 191"/>
                <a:gd name="T23" fmla="*/ 77 h 163"/>
                <a:gd name="T24" fmla="*/ 63 w 191"/>
                <a:gd name="T25" fmla="*/ 163 h 163"/>
                <a:gd name="T26" fmla="*/ 23 w 191"/>
                <a:gd name="T27" fmla="*/ 103 h 1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191" h="163">
                  <a:moveTo>
                    <a:pt x="102" y="93"/>
                  </a:moveTo>
                  <a:lnTo>
                    <a:pt x="86" y="69"/>
                  </a:lnTo>
                  <a:cubicBezTo>
                    <a:pt x="76" y="55"/>
                    <a:pt x="66" y="51"/>
                    <a:pt x="54" y="60"/>
                  </a:cubicBezTo>
                  <a:cubicBezTo>
                    <a:pt x="37" y="71"/>
                    <a:pt x="47" y="86"/>
                    <a:pt x="52" y="92"/>
                  </a:cubicBezTo>
                  <a:lnTo>
                    <a:pt x="68" y="116"/>
                  </a:lnTo>
                  <a:lnTo>
                    <a:pt x="102" y="93"/>
                  </a:lnTo>
                  <a:close/>
                  <a:moveTo>
                    <a:pt x="23" y="103"/>
                  </a:moveTo>
                  <a:cubicBezTo>
                    <a:pt x="6" y="77"/>
                    <a:pt x="0" y="49"/>
                    <a:pt x="32" y="27"/>
                  </a:cubicBezTo>
                  <a:cubicBezTo>
                    <a:pt x="72" y="0"/>
                    <a:pt x="97" y="32"/>
                    <a:pt x="107" y="48"/>
                  </a:cubicBezTo>
                  <a:lnTo>
                    <a:pt x="127" y="76"/>
                  </a:lnTo>
                  <a:lnTo>
                    <a:pt x="171" y="47"/>
                  </a:lnTo>
                  <a:lnTo>
                    <a:pt x="191" y="77"/>
                  </a:lnTo>
                  <a:lnTo>
                    <a:pt x="63" y="163"/>
                  </a:lnTo>
                  <a:lnTo>
                    <a:pt x="23" y="103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3" name="Freeform 8"/>
            <p:cNvSpPr>
              <a:spLocks noEditPoints="1"/>
            </p:cNvSpPr>
            <p:nvPr/>
          </p:nvSpPr>
          <p:spPr bwMode="auto">
            <a:xfrm>
              <a:off x="342233" y="648476"/>
              <a:ext cx="57637" cy="44336"/>
            </a:xfrm>
            <a:custGeom>
              <a:avLst/>
              <a:gdLst>
                <a:gd name="T0" fmla="*/ 91 w 177"/>
                <a:gd name="T1" fmla="*/ 73 h 144"/>
                <a:gd name="T2" fmla="*/ 44 w 177"/>
                <a:gd name="T3" fmla="*/ 112 h 144"/>
                <a:gd name="T4" fmla="*/ 106 w 177"/>
                <a:gd name="T5" fmla="*/ 110 h 144"/>
                <a:gd name="T6" fmla="*/ 91 w 177"/>
                <a:gd name="T7" fmla="*/ 73 h 144"/>
                <a:gd name="T8" fmla="*/ 0 w 177"/>
                <a:gd name="T9" fmla="*/ 110 h 144"/>
                <a:gd name="T10" fmla="*/ 122 w 177"/>
                <a:gd name="T11" fmla="*/ 0 h 144"/>
                <a:gd name="T12" fmla="*/ 136 w 177"/>
                <a:gd name="T13" fmla="*/ 36 h 144"/>
                <a:gd name="T14" fmla="*/ 113 w 177"/>
                <a:gd name="T15" fmla="*/ 56 h 144"/>
                <a:gd name="T16" fmla="*/ 133 w 177"/>
                <a:gd name="T17" fmla="*/ 108 h 144"/>
                <a:gd name="T18" fmla="*/ 163 w 177"/>
                <a:gd name="T19" fmla="*/ 106 h 144"/>
                <a:gd name="T20" fmla="*/ 177 w 177"/>
                <a:gd name="T21" fmla="*/ 142 h 144"/>
                <a:gd name="T22" fmla="*/ 13 w 177"/>
                <a:gd name="T23" fmla="*/ 144 h 144"/>
                <a:gd name="T24" fmla="*/ 0 w 177"/>
                <a:gd name="T25" fmla="*/ 110 h 1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77" h="144">
                  <a:moveTo>
                    <a:pt x="91" y="73"/>
                  </a:moveTo>
                  <a:lnTo>
                    <a:pt x="44" y="112"/>
                  </a:lnTo>
                  <a:lnTo>
                    <a:pt x="106" y="110"/>
                  </a:lnTo>
                  <a:lnTo>
                    <a:pt x="91" y="73"/>
                  </a:lnTo>
                  <a:close/>
                  <a:moveTo>
                    <a:pt x="0" y="110"/>
                  </a:moveTo>
                  <a:lnTo>
                    <a:pt x="122" y="0"/>
                  </a:lnTo>
                  <a:lnTo>
                    <a:pt x="136" y="36"/>
                  </a:lnTo>
                  <a:lnTo>
                    <a:pt x="113" y="56"/>
                  </a:lnTo>
                  <a:lnTo>
                    <a:pt x="133" y="108"/>
                  </a:lnTo>
                  <a:lnTo>
                    <a:pt x="163" y="106"/>
                  </a:lnTo>
                  <a:lnTo>
                    <a:pt x="177" y="142"/>
                  </a:lnTo>
                  <a:lnTo>
                    <a:pt x="13" y="144"/>
                  </a:lnTo>
                  <a:lnTo>
                    <a:pt x="0" y="110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4" name="Freeform 9"/>
            <p:cNvSpPr>
              <a:spLocks noEditPoints="1"/>
            </p:cNvSpPr>
            <p:nvPr/>
          </p:nvSpPr>
          <p:spPr bwMode="auto">
            <a:xfrm>
              <a:off x="322282" y="586405"/>
              <a:ext cx="55421" cy="48770"/>
            </a:xfrm>
            <a:custGeom>
              <a:avLst/>
              <a:gdLst>
                <a:gd name="T0" fmla="*/ 134 w 169"/>
                <a:gd name="T1" fmla="*/ 99 h 152"/>
                <a:gd name="T2" fmla="*/ 129 w 169"/>
                <a:gd name="T3" fmla="*/ 61 h 152"/>
                <a:gd name="T4" fmla="*/ 109 w 169"/>
                <a:gd name="T5" fmla="*/ 44 h 152"/>
                <a:gd name="T6" fmla="*/ 95 w 169"/>
                <a:gd name="T7" fmla="*/ 71 h 152"/>
                <a:gd name="T8" fmla="*/ 100 w 169"/>
                <a:gd name="T9" fmla="*/ 104 h 152"/>
                <a:gd name="T10" fmla="*/ 134 w 169"/>
                <a:gd name="T11" fmla="*/ 99 h 152"/>
                <a:gd name="T12" fmla="*/ 72 w 169"/>
                <a:gd name="T13" fmla="*/ 108 h 152"/>
                <a:gd name="T14" fmla="*/ 67 w 169"/>
                <a:gd name="T15" fmla="*/ 75 h 152"/>
                <a:gd name="T16" fmla="*/ 49 w 169"/>
                <a:gd name="T17" fmla="*/ 59 h 152"/>
                <a:gd name="T18" fmla="*/ 37 w 169"/>
                <a:gd name="T19" fmla="*/ 80 h 152"/>
                <a:gd name="T20" fmla="*/ 41 w 169"/>
                <a:gd name="T21" fmla="*/ 112 h 152"/>
                <a:gd name="T22" fmla="*/ 72 w 169"/>
                <a:gd name="T23" fmla="*/ 108 h 152"/>
                <a:gd name="T24" fmla="*/ 6 w 169"/>
                <a:gd name="T25" fmla="*/ 76 h 152"/>
                <a:gd name="T26" fmla="*/ 38 w 169"/>
                <a:gd name="T27" fmla="*/ 23 h 152"/>
                <a:gd name="T28" fmla="*/ 73 w 169"/>
                <a:gd name="T29" fmla="*/ 44 h 152"/>
                <a:gd name="T30" fmla="*/ 73 w 169"/>
                <a:gd name="T31" fmla="*/ 44 h 152"/>
                <a:gd name="T32" fmla="*/ 108 w 169"/>
                <a:gd name="T33" fmla="*/ 6 h 152"/>
                <a:gd name="T34" fmla="*/ 159 w 169"/>
                <a:gd name="T35" fmla="*/ 58 h 152"/>
                <a:gd name="T36" fmla="*/ 169 w 169"/>
                <a:gd name="T37" fmla="*/ 130 h 152"/>
                <a:gd name="T38" fmla="*/ 17 w 169"/>
                <a:gd name="T39" fmla="*/ 152 h 152"/>
                <a:gd name="T40" fmla="*/ 6 w 169"/>
                <a:gd name="T41" fmla="*/ 76 h 1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169" h="152">
                  <a:moveTo>
                    <a:pt x="134" y="99"/>
                  </a:moveTo>
                  <a:lnTo>
                    <a:pt x="129" y="61"/>
                  </a:lnTo>
                  <a:cubicBezTo>
                    <a:pt x="128" y="55"/>
                    <a:pt x="123" y="42"/>
                    <a:pt x="109" y="44"/>
                  </a:cubicBezTo>
                  <a:cubicBezTo>
                    <a:pt x="95" y="46"/>
                    <a:pt x="93" y="58"/>
                    <a:pt x="95" y="71"/>
                  </a:cubicBezTo>
                  <a:lnTo>
                    <a:pt x="100" y="104"/>
                  </a:lnTo>
                  <a:lnTo>
                    <a:pt x="134" y="99"/>
                  </a:lnTo>
                  <a:close/>
                  <a:moveTo>
                    <a:pt x="72" y="108"/>
                  </a:moveTo>
                  <a:lnTo>
                    <a:pt x="67" y="75"/>
                  </a:lnTo>
                  <a:cubicBezTo>
                    <a:pt x="65" y="60"/>
                    <a:pt x="55" y="58"/>
                    <a:pt x="49" y="59"/>
                  </a:cubicBezTo>
                  <a:cubicBezTo>
                    <a:pt x="42" y="60"/>
                    <a:pt x="34" y="65"/>
                    <a:pt x="37" y="80"/>
                  </a:cubicBezTo>
                  <a:lnTo>
                    <a:pt x="41" y="112"/>
                  </a:lnTo>
                  <a:lnTo>
                    <a:pt x="72" y="108"/>
                  </a:lnTo>
                  <a:close/>
                  <a:moveTo>
                    <a:pt x="6" y="76"/>
                  </a:moveTo>
                  <a:cubicBezTo>
                    <a:pt x="0" y="36"/>
                    <a:pt x="21" y="26"/>
                    <a:pt x="38" y="23"/>
                  </a:cubicBezTo>
                  <a:cubicBezTo>
                    <a:pt x="55" y="21"/>
                    <a:pt x="66" y="30"/>
                    <a:pt x="73" y="44"/>
                  </a:cubicBezTo>
                  <a:lnTo>
                    <a:pt x="73" y="44"/>
                  </a:lnTo>
                  <a:cubicBezTo>
                    <a:pt x="74" y="31"/>
                    <a:pt x="80" y="10"/>
                    <a:pt x="108" y="6"/>
                  </a:cubicBezTo>
                  <a:cubicBezTo>
                    <a:pt x="144" y="0"/>
                    <a:pt x="155" y="31"/>
                    <a:pt x="159" y="58"/>
                  </a:cubicBezTo>
                  <a:lnTo>
                    <a:pt x="169" y="130"/>
                  </a:lnTo>
                  <a:lnTo>
                    <a:pt x="17" y="152"/>
                  </a:lnTo>
                  <a:lnTo>
                    <a:pt x="6" y="76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5" name="Freeform 10"/>
            <p:cNvSpPr>
              <a:spLocks/>
            </p:cNvSpPr>
            <p:nvPr/>
          </p:nvSpPr>
          <p:spPr bwMode="auto">
            <a:xfrm>
              <a:off x="320064" y="515468"/>
              <a:ext cx="53203" cy="46554"/>
            </a:xfrm>
            <a:custGeom>
              <a:avLst/>
              <a:gdLst>
                <a:gd name="T0" fmla="*/ 23 w 24"/>
                <a:gd name="T1" fmla="*/ 16 h 21"/>
                <a:gd name="T2" fmla="*/ 23 w 24"/>
                <a:gd name="T3" fmla="*/ 21 h 21"/>
                <a:gd name="T4" fmla="*/ 0 w 24"/>
                <a:gd name="T5" fmla="*/ 19 h 21"/>
                <a:gd name="T6" fmla="*/ 1 w 24"/>
                <a:gd name="T7" fmla="*/ 14 h 21"/>
                <a:gd name="T8" fmla="*/ 9 w 24"/>
                <a:gd name="T9" fmla="*/ 15 h 21"/>
                <a:gd name="T10" fmla="*/ 10 w 24"/>
                <a:gd name="T11" fmla="*/ 7 h 21"/>
                <a:gd name="T12" fmla="*/ 2 w 24"/>
                <a:gd name="T13" fmla="*/ 6 h 21"/>
                <a:gd name="T14" fmla="*/ 2 w 24"/>
                <a:gd name="T15" fmla="*/ 0 h 21"/>
                <a:gd name="T16" fmla="*/ 24 w 24"/>
                <a:gd name="T17" fmla="*/ 3 h 21"/>
                <a:gd name="T18" fmla="*/ 24 w 24"/>
                <a:gd name="T19" fmla="*/ 8 h 21"/>
                <a:gd name="T20" fmla="*/ 14 w 24"/>
                <a:gd name="T21" fmla="*/ 7 h 21"/>
                <a:gd name="T22" fmla="*/ 14 w 24"/>
                <a:gd name="T23" fmla="*/ 15 h 21"/>
                <a:gd name="T24" fmla="*/ 23 w 24"/>
                <a:gd name="T25" fmla="*/ 16 h 2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4" h="21">
                  <a:moveTo>
                    <a:pt x="23" y="16"/>
                  </a:moveTo>
                  <a:lnTo>
                    <a:pt x="23" y="21"/>
                  </a:lnTo>
                  <a:lnTo>
                    <a:pt x="0" y="19"/>
                  </a:lnTo>
                  <a:lnTo>
                    <a:pt x="1" y="14"/>
                  </a:lnTo>
                  <a:lnTo>
                    <a:pt x="9" y="15"/>
                  </a:lnTo>
                  <a:lnTo>
                    <a:pt x="10" y="7"/>
                  </a:lnTo>
                  <a:lnTo>
                    <a:pt x="2" y="6"/>
                  </a:lnTo>
                  <a:lnTo>
                    <a:pt x="2" y="0"/>
                  </a:lnTo>
                  <a:lnTo>
                    <a:pt x="24" y="3"/>
                  </a:lnTo>
                  <a:lnTo>
                    <a:pt x="24" y="8"/>
                  </a:lnTo>
                  <a:lnTo>
                    <a:pt x="14" y="7"/>
                  </a:lnTo>
                  <a:lnTo>
                    <a:pt x="14" y="15"/>
                  </a:lnTo>
                  <a:lnTo>
                    <a:pt x="23" y="16"/>
                  </a:lnTo>
                  <a:close/>
                </a:path>
              </a:pathLst>
            </a:cu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6" name="Freeform 11"/>
            <p:cNvSpPr>
              <a:spLocks noEditPoints="1"/>
            </p:cNvSpPr>
            <p:nvPr/>
          </p:nvSpPr>
          <p:spPr bwMode="auto">
            <a:xfrm>
              <a:off x="333365" y="437878"/>
              <a:ext cx="62070" cy="55421"/>
            </a:xfrm>
            <a:custGeom>
              <a:avLst/>
              <a:gdLst>
                <a:gd name="T0" fmla="*/ 111 w 192"/>
                <a:gd name="T1" fmla="*/ 53 h 175"/>
                <a:gd name="T2" fmla="*/ 49 w 192"/>
                <a:gd name="T3" fmla="*/ 72 h 175"/>
                <a:gd name="T4" fmla="*/ 84 w 192"/>
                <a:gd name="T5" fmla="*/ 126 h 175"/>
                <a:gd name="T6" fmla="*/ 146 w 192"/>
                <a:gd name="T7" fmla="*/ 107 h 175"/>
                <a:gd name="T8" fmla="*/ 111 w 192"/>
                <a:gd name="T9" fmla="*/ 53 h 175"/>
                <a:gd name="T10" fmla="*/ 71 w 192"/>
                <a:gd name="T11" fmla="*/ 163 h 175"/>
                <a:gd name="T12" fmla="*/ 21 w 192"/>
                <a:gd name="T13" fmla="*/ 62 h 175"/>
                <a:gd name="T14" fmla="*/ 124 w 192"/>
                <a:gd name="T15" fmla="*/ 16 h 175"/>
                <a:gd name="T16" fmla="*/ 174 w 192"/>
                <a:gd name="T17" fmla="*/ 117 h 175"/>
                <a:gd name="T18" fmla="*/ 71 w 192"/>
                <a:gd name="T19" fmla="*/ 163 h 1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192" h="175">
                  <a:moveTo>
                    <a:pt x="111" y="53"/>
                  </a:moveTo>
                  <a:cubicBezTo>
                    <a:pt x="98" y="48"/>
                    <a:pt x="62" y="37"/>
                    <a:pt x="49" y="72"/>
                  </a:cubicBezTo>
                  <a:cubicBezTo>
                    <a:pt x="41" y="96"/>
                    <a:pt x="51" y="114"/>
                    <a:pt x="84" y="126"/>
                  </a:cubicBezTo>
                  <a:cubicBezTo>
                    <a:pt x="122" y="140"/>
                    <a:pt x="139" y="126"/>
                    <a:pt x="146" y="107"/>
                  </a:cubicBezTo>
                  <a:cubicBezTo>
                    <a:pt x="158" y="72"/>
                    <a:pt x="123" y="57"/>
                    <a:pt x="111" y="53"/>
                  </a:cubicBezTo>
                  <a:moveTo>
                    <a:pt x="71" y="163"/>
                  </a:moveTo>
                  <a:cubicBezTo>
                    <a:pt x="38" y="151"/>
                    <a:pt x="0" y="119"/>
                    <a:pt x="21" y="62"/>
                  </a:cubicBezTo>
                  <a:cubicBezTo>
                    <a:pt x="39" y="12"/>
                    <a:pt x="80" y="0"/>
                    <a:pt x="124" y="16"/>
                  </a:cubicBezTo>
                  <a:cubicBezTo>
                    <a:pt x="168" y="32"/>
                    <a:pt x="192" y="67"/>
                    <a:pt x="174" y="117"/>
                  </a:cubicBezTo>
                  <a:cubicBezTo>
                    <a:pt x="154" y="174"/>
                    <a:pt x="105" y="175"/>
                    <a:pt x="71" y="163"/>
                  </a:cubicBezTo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7" name="Freeform 12"/>
            <p:cNvSpPr>
              <a:spLocks/>
            </p:cNvSpPr>
            <p:nvPr/>
          </p:nvSpPr>
          <p:spPr bwMode="auto">
            <a:xfrm>
              <a:off x="366618" y="369158"/>
              <a:ext cx="62070" cy="59855"/>
            </a:xfrm>
            <a:custGeom>
              <a:avLst/>
              <a:gdLst>
                <a:gd name="T0" fmla="*/ 16 w 28"/>
                <a:gd name="T1" fmla="*/ 6 h 27"/>
                <a:gd name="T2" fmla="*/ 19 w 28"/>
                <a:gd name="T3" fmla="*/ 9 h 27"/>
                <a:gd name="T4" fmla="*/ 13 w 28"/>
                <a:gd name="T5" fmla="*/ 18 h 27"/>
                <a:gd name="T6" fmla="*/ 18 w 28"/>
                <a:gd name="T7" fmla="*/ 20 h 27"/>
                <a:gd name="T8" fmla="*/ 25 w 28"/>
                <a:gd name="T9" fmla="*/ 10 h 27"/>
                <a:gd name="T10" fmla="*/ 28 w 28"/>
                <a:gd name="T11" fmla="*/ 12 h 27"/>
                <a:gd name="T12" fmla="*/ 18 w 28"/>
                <a:gd name="T13" fmla="*/ 27 h 27"/>
                <a:gd name="T14" fmla="*/ 0 w 28"/>
                <a:gd name="T15" fmla="*/ 15 h 27"/>
                <a:gd name="T16" fmla="*/ 9 w 28"/>
                <a:gd name="T17" fmla="*/ 0 h 27"/>
                <a:gd name="T18" fmla="*/ 13 w 28"/>
                <a:gd name="T19" fmla="*/ 3 h 27"/>
                <a:gd name="T20" fmla="*/ 6 w 28"/>
                <a:gd name="T21" fmla="*/ 13 h 27"/>
                <a:gd name="T22" fmla="*/ 10 w 28"/>
                <a:gd name="T23" fmla="*/ 15 h 27"/>
                <a:gd name="T24" fmla="*/ 16 w 28"/>
                <a:gd name="T25" fmla="*/ 6 h 2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8" h="27">
                  <a:moveTo>
                    <a:pt x="16" y="6"/>
                  </a:moveTo>
                  <a:lnTo>
                    <a:pt x="19" y="9"/>
                  </a:lnTo>
                  <a:lnTo>
                    <a:pt x="13" y="18"/>
                  </a:lnTo>
                  <a:lnTo>
                    <a:pt x="18" y="20"/>
                  </a:lnTo>
                  <a:lnTo>
                    <a:pt x="25" y="10"/>
                  </a:lnTo>
                  <a:lnTo>
                    <a:pt x="28" y="12"/>
                  </a:lnTo>
                  <a:lnTo>
                    <a:pt x="18" y="27"/>
                  </a:lnTo>
                  <a:lnTo>
                    <a:pt x="0" y="15"/>
                  </a:lnTo>
                  <a:lnTo>
                    <a:pt x="9" y="0"/>
                  </a:lnTo>
                  <a:lnTo>
                    <a:pt x="13" y="3"/>
                  </a:lnTo>
                  <a:lnTo>
                    <a:pt x="6" y="13"/>
                  </a:lnTo>
                  <a:lnTo>
                    <a:pt x="10" y="15"/>
                  </a:lnTo>
                  <a:lnTo>
                    <a:pt x="16" y="6"/>
                  </a:lnTo>
                  <a:close/>
                </a:path>
              </a:pathLst>
            </a:cu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8" name="Freeform 13"/>
            <p:cNvSpPr>
              <a:spLocks/>
            </p:cNvSpPr>
            <p:nvPr/>
          </p:nvSpPr>
          <p:spPr bwMode="auto">
            <a:xfrm>
              <a:off x="433122" y="296003"/>
              <a:ext cx="62070" cy="64288"/>
            </a:xfrm>
            <a:custGeom>
              <a:avLst/>
              <a:gdLst>
                <a:gd name="T0" fmla="*/ 17 w 28"/>
                <a:gd name="T1" fmla="*/ 26 h 29"/>
                <a:gd name="T2" fmla="*/ 13 w 28"/>
                <a:gd name="T3" fmla="*/ 29 h 29"/>
                <a:gd name="T4" fmla="*/ 0 w 28"/>
                <a:gd name="T5" fmla="*/ 11 h 29"/>
                <a:gd name="T6" fmla="*/ 15 w 28"/>
                <a:gd name="T7" fmla="*/ 0 h 29"/>
                <a:gd name="T8" fmla="*/ 28 w 28"/>
                <a:gd name="T9" fmla="*/ 17 h 29"/>
                <a:gd name="T10" fmla="*/ 24 w 28"/>
                <a:gd name="T11" fmla="*/ 21 h 29"/>
                <a:gd name="T12" fmla="*/ 13 w 28"/>
                <a:gd name="T13" fmla="*/ 6 h 29"/>
                <a:gd name="T14" fmla="*/ 6 w 28"/>
                <a:gd name="T15" fmla="*/ 12 h 29"/>
                <a:gd name="T16" fmla="*/ 17 w 28"/>
                <a:gd name="T17" fmla="*/ 26 h 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28" h="29">
                  <a:moveTo>
                    <a:pt x="17" y="26"/>
                  </a:moveTo>
                  <a:lnTo>
                    <a:pt x="13" y="29"/>
                  </a:lnTo>
                  <a:lnTo>
                    <a:pt x="0" y="11"/>
                  </a:lnTo>
                  <a:lnTo>
                    <a:pt x="15" y="0"/>
                  </a:lnTo>
                  <a:lnTo>
                    <a:pt x="28" y="17"/>
                  </a:lnTo>
                  <a:lnTo>
                    <a:pt x="24" y="21"/>
                  </a:lnTo>
                  <a:lnTo>
                    <a:pt x="13" y="6"/>
                  </a:lnTo>
                  <a:lnTo>
                    <a:pt x="6" y="12"/>
                  </a:lnTo>
                  <a:lnTo>
                    <a:pt x="17" y="26"/>
                  </a:lnTo>
                  <a:close/>
                </a:path>
              </a:pathLst>
            </a:cu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9" name="Freeform 14"/>
            <p:cNvSpPr>
              <a:spLocks noEditPoints="1"/>
            </p:cNvSpPr>
            <p:nvPr/>
          </p:nvSpPr>
          <p:spPr bwMode="auto">
            <a:xfrm>
              <a:off x="497409" y="262751"/>
              <a:ext cx="50988" cy="59855"/>
            </a:xfrm>
            <a:custGeom>
              <a:avLst/>
              <a:gdLst>
                <a:gd name="T0" fmla="*/ 62 w 158"/>
                <a:gd name="T1" fmla="*/ 92 h 183"/>
                <a:gd name="T2" fmla="*/ 88 w 158"/>
                <a:gd name="T3" fmla="*/ 80 h 183"/>
                <a:gd name="T4" fmla="*/ 103 w 158"/>
                <a:gd name="T5" fmla="*/ 51 h 183"/>
                <a:gd name="T6" fmla="*/ 71 w 158"/>
                <a:gd name="T7" fmla="*/ 43 h 183"/>
                <a:gd name="T8" fmla="*/ 45 w 158"/>
                <a:gd name="T9" fmla="*/ 55 h 183"/>
                <a:gd name="T10" fmla="*/ 62 w 158"/>
                <a:gd name="T11" fmla="*/ 92 h 183"/>
                <a:gd name="T12" fmla="*/ 65 w 158"/>
                <a:gd name="T13" fmla="*/ 13 h 183"/>
                <a:gd name="T14" fmla="*/ 139 w 158"/>
                <a:gd name="T15" fmla="*/ 34 h 183"/>
                <a:gd name="T16" fmla="*/ 106 w 158"/>
                <a:gd name="T17" fmla="*/ 105 h 183"/>
                <a:gd name="T18" fmla="*/ 74 w 158"/>
                <a:gd name="T19" fmla="*/ 119 h 183"/>
                <a:gd name="T20" fmla="*/ 96 w 158"/>
                <a:gd name="T21" fmla="*/ 168 h 183"/>
                <a:gd name="T22" fmla="*/ 63 w 158"/>
                <a:gd name="T23" fmla="*/ 183 h 183"/>
                <a:gd name="T24" fmla="*/ 0 w 158"/>
                <a:gd name="T25" fmla="*/ 42 h 183"/>
                <a:gd name="T26" fmla="*/ 65 w 158"/>
                <a:gd name="T27" fmla="*/ 13 h 1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158" h="183">
                  <a:moveTo>
                    <a:pt x="62" y="92"/>
                  </a:moveTo>
                  <a:lnTo>
                    <a:pt x="88" y="80"/>
                  </a:lnTo>
                  <a:cubicBezTo>
                    <a:pt x="104" y="73"/>
                    <a:pt x="109" y="64"/>
                    <a:pt x="103" y="51"/>
                  </a:cubicBezTo>
                  <a:cubicBezTo>
                    <a:pt x="94" y="31"/>
                    <a:pt x="79" y="40"/>
                    <a:pt x="71" y="43"/>
                  </a:cubicBezTo>
                  <a:lnTo>
                    <a:pt x="45" y="55"/>
                  </a:lnTo>
                  <a:lnTo>
                    <a:pt x="62" y="92"/>
                  </a:lnTo>
                  <a:close/>
                  <a:moveTo>
                    <a:pt x="65" y="13"/>
                  </a:moveTo>
                  <a:cubicBezTo>
                    <a:pt x="94" y="0"/>
                    <a:pt x="123" y="0"/>
                    <a:pt x="139" y="34"/>
                  </a:cubicBezTo>
                  <a:cubicBezTo>
                    <a:pt x="158" y="78"/>
                    <a:pt x="123" y="98"/>
                    <a:pt x="106" y="105"/>
                  </a:cubicBezTo>
                  <a:lnTo>
                    <a:pt x="74" y="119"/>
                  </a:lnTo>
                  <a:lnTo>
                    <a:pt x="96" y="168"/>
                  </a:lnTo>
                  <a:lnTo>
                    <a:pt x="63" y="183"/>
                  </a:lnTo>
                  <a:lnTo>
                    <a:pt x="0" y="42"/>
                  </a:lnTo>
                  <a:lnTo>
                    <a:pt x="65" y="13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0" name="Freeform 15"/>
            <p:cNvSpPr>
              <a:spLocks noEditPoints="1"/>
            </p:cNvSpPr>
            <p:nvPr/>
          </p:nvSpPr>
          <p:spPr bwMode="auto">
            <a:xfrm>
              <a:off x="570564" y="245017"/>
              <a:ext cx="46554" cy="55421"/>
            </a:xfrm>
            <a:custGeom>
              <a:avLst/>
              <a:gdLst>
                <a:gd name="T0" fmla="*/ 83 w 149"/>
                <a:gd name="T1" fmla="*/ 97 h 170"/>
                <a:gd name="T2" fmla="*/ 52 w 149"/>
                <a:gd name="T3" fmla="*/ 43 h 170"/>
                <a:gd name="T4" fmla="*/ 44 w 149"/>
                <a:gd name="T5" fmla="*/ 105 h 170"/>
                <a:gd name="T6" fmla="*/ 83 w 149"/>
                <a:gd name="T7" fmla="*/ 97 h 170"/>
                <a:gd name="T8" fmla="*/ 61 w 149"/>
                <a:gd name="T9" fmla="*/ 0 h 170"/>
                <a:gd name="T10" fmla="*/ 149 w 149"/>
                <a:gd name="T11" fmla="*/ 139 h 170"/>
                <a:gd name="T12" fmla="*/ 112 w 149"/>
                <a:gd name="T13" fmla="*/ 147 h 170"/>
                <a:gd name="T14" fmla="*/ 96 w 149"/>
                <a:gd name="T15" fmla="*/ 121 h 170"/>
                <a:gd name="T16" fmla="*/ 41 w 149"/>
                <a:gd name="T17" fmla="*/ 132 h 170"/>
                <a:gd name="T18" fmla="*/ 38 w 149"/>
                <a:gd name="T19" fmla="*/ 163 h 170"/>
                <a:gd name="T20" fmla="*/ 0 w 149"/>
                <a:gd name="T21" fmla="*/ 170 h 170"/>
                <a:gd name="T22" fmla="*/ 25 w 149"/>
                <a:gd name="T23" fmla="*/ 8 h 170"/>
                <a:gd name="T24" fmla="*/ 61 w 149"/>
                <a:gd name="T25" fmla="*/ 0 h 1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49" h="170">
                  <a:moveTo>
                    <a:pt x="83" y="97"/>
                  </a:moveTo>
                  <a:lnTo>
                    <a:pt x="52" y="43"/>
                  </a:lnTo>
                  <a:lnTo>
                    <a:pt x="44" y="105"/>
                  </a:lnTo>
                  <a:lnTo>
                    <a:pt x="83" y="97"/>
                  </a:lnTo>
                  <a:close/>
                  <a:moveTo>
                    <a:pt x="61" y="0"/>
                  </a:moveTo>
                  <a:lnTo>
                    <a:pt x="149" y="139"/>
                  </a:lnTo>
                  <a:lnTo>
                    <a:pt x="112" y="147"/>
                  </a:lnTo>
                  <a:lnTo>
                    <a:pt x="96" y="121"/>
                  </a:lnTo>
                  <a:lnTo>
                    <a:pt x="41" y="132"/>
                  </a:lnTo>
                  <a:lnTo>
                    <a:pt x="38" y="163"/>
                  </a:lnTo>
                  <a:lnTo>
                    <a:pt x="0" y="170"/>
                  </a:lnTo>
                  <a:lnTo>
                    <a:pt x="25" y="8"/>
                  </a:lnTo>
                  <a:lnTo>
                    <a:pt x="61" y="0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1" name="Freeform 16"/>
            <p:cNvSpPr>
              <a:spLocks noEditPoints="1"/>
            </p:cNvSpPr>
            <p:nvPr/>
          </p:nvSpPr>
          <p:spPr bwMode="auto">
            <a:xfrm>
              <a:off x="637069" y="238366"/>
              <a:ext cx="44336" cy="50988"/>
            </a:xfrm>
            <a:custGeom>
              <a:avLst/>
              <a:gdLst>
                <a:gd name="T0" fmla="*/ 38 w 134"/>
                <a:gd name="T1" fmla="*/ 61 h 156"/>
                <a:gd name="T2" fmla="*/ 72 w 134"/>
                <a:gd name="T3" fmla="*/ 62 h 156"/>
                <a:gd name="T4" fmla="*/ 90 w 134"/>
                <a:gd name="T5" fmla="*/ 46 h 156"/>
                <a:gd name="T6" fmla="*/ 71 w 134"/>
                <a:gd name="T7" fmla="*/ 31 h 156"/>
                <a:gd name="T8" fmla="*/ 39 w 134"/>
                <a:gd name="T9" fmla="*/ 30 h 156"/>
                <a:gd name="T10" fmla="*/ 38 w 134"/>
                <a:gd name="T11" fmla="*/ 61 h 156"/>
                <a:gd name="T12" fmla="*/ 37 w 134"/>
                <a:gd name="T13" fmla="*/ 124 h 156"/>
                <a:gd name="T14" fmla="*/ 74 w 134"/>
                <a:gd name="T15" fmla="*/ 125 h 156"/>
                <a:gd name="T16" fmla="*/ 95 w 134"/>
                <a:gd name="T17" fmla="*/ 108 h 156"/>
                <a:gd name="T18" fmla="*/ 70 w 134"/>
                <a:gd name="T19" fmla="*/ 90 h 156"/>
                <a:gd name="T20" fmla="*/ 37 w 134"/>
                <a:gd name="T21" fmla="*/ 89 h 156"/>
                <a:gd name="T22" fmla="*/ 37 w 134"/>
                <a:gd name="T23" fmla="*/ 124 h 156"/>
                <a:gd name="T24" fmla="*/ 80 w 134"/>
                <a:gd name="T25" fmla="*/ 1 h 156"/>
                <a:gd name="T26" fmla="*/ 127 w 134"/>
                <a:gd name="T27" fmla="*/ 42 h 156"/>
                <a:gd name="T28" fmla="*/ 101 w 134"/>
                <a:gd name="T29" fmla="*/ 73 h 156"/>
                <a:gd name="T30" fmla="*/ 101 w 134"/>
                <a:gd name="T31" fmla="*/ 73 h 156"/>
                <a:gd name="T32" fmla="*/ 133 w 134"/>
                <a:gd name="T33" fmla="*/ 113 h 156"/>
                <a:gd name="T34" fmla="*/ 73 w 134"/>
                <a:gd name="T35" fmla="*/ 155 h 156"/>
                <a:gd name="T36" fmla="*/ 0 w 134"/>
                <a:gd name="T37" fmla="*/ 153 h 156"/>
                <a:gd name="T38" fmla="*/ 3 w 134"/>
                <a:gd name="T39" fmla="*/ 0 h 156"/>
                <a:gd name="T40" fmla="*/ 80 w 134"/>
                <a:gd name="T41" fmla="*/ 1 h 15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134" h="156">
                  <a:moveTo>
                    <a:pt x="38" y="61"/>
                  </a:moveTo>
                  <a:lnTo>
                    <a:pt x="72" y="62"/>
                  </a:lnTo>
                  <a:cubicBezTo>
                    <a:pt x="86" y="62"/>
                    <a:pt x="90" y="52"/>
                    <a:pt x="90" y="46"/>
                  </a:cubicBezTo>
                  <a:cubicBezTo>
                    <a:pt x="90" y="40"/>
                    <a:pt x="87" y="31"/>
                    <a:pt x="71" y="31"/>
                  </a:cubicBezTo>
                  <a:lnTo>
                    <a:pt x="39" y="30"/>
                  </a:lnTo>
                  <a:lnTo>
                    <a:pt x="38" y="61"/>
                  </a:lnTo>
                  <a:close/>
                  <a:moveTo>
                    <a:pt x="37" y="124"/>
                  </a:moveTo>
                  <a:lnTo>
                    <a:pt x="74" y="125"/>
                  </a:lnTo>
                  <a:cubicBezTo>
                    <a:pt x="81" y="125"/>
                    <a:pt x="94" y="122"/>
                    <a:pt x="95" y="108"/>
                  </a:cubicBezTo>
                  <a:cubicBezTo>
                    <a:pt x="95" y="94"/>
                    <a:pt x="84" y="90"/>
                    <a:pt x="70" y="90"/>
                  </a:cubicBezTo>
                  <a:lnTo>
                    <a:pt x="37" y="89"/>
                  </a:lnTo>
                  <a:lnTo>
                    <a:pt x="37" y="124"/>
                  </a:lnTo>
                  <a:close/>
                  <a:moveTo>
                    <a:pt x="80" y="1"/>
                  </a:moveTo>
                  <a:cubicBezTo>
                    <a:pt x="121" y="2"/>
                    <a:pt x="128" y="25"/>
                    <a:pt x="127" y="42"/>
                  </a:cubicBezTo>
                  <a:cubicBezTo>
                    <a:pt x="127" y="59"/>
                    <a:pt x="116" y="69"/>
                    <a:pt x="101" y="73"/>
                  </a:cubicBezTo>
                  <a:lnTo>
                    <a:pt x="101" y="73"/>
                  </a:lnTo>
                  <a:cubicBezTo>
                    <a:pt x="113" y="76"/>
                    <a:pt x="134" y="85"/>
                    <a:pt x="133" y="113"/>
                  </a:cubicBezTo>
                  <a:cubicBezTo>
                    <a:pt x="132" y="151"/>
                    <a:pt x="100" y="156"/>
                    <a:pt x="73" y="155"/>
                  </a:cubicBezTo>
                  <a:lnTo>
                    <a:pt x="0" y="153"/>
                  </a:lnTo>
                  <a:lnTo>
                    <a:pt x="3" y="0"/>
                  </a:lnTo>
                  <a:lnTo>
                    <a:pt x="80" y="1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2" name="Freeform 17"/>
            <p:cNvSpPr>
              <a:spLocks noEditPoints="1"/>
            </p:cNvSpPr>
            <p:nvPr/>
          </p:nvSpPr>
          <p:spPr bwMode="auto">
            <a:xfrm>
              <a:off x="705789" y="245017"/>
              <a:ext cx="55421" cy="59855"/>
            </a:xfrm>
            <a:custGeom>
              <a:avLst/>
              <a:gdLst>
                <a:gd name="T0" fmla="*/ 122 w 172"/>
                <a:gd name="T1" fmla="*/ 105 h 188"/>
                <a:gd name="T2" fmla="*/ 98 w 172"/>
                <a:gd name="T3" fmla="*/ 46 h 188"/>
                <a:gd name="T4" fmla="*/ 47 w 172"/>
                <a:gd name="T5" fmla="*/ 85 h 188"/>
                <a:gd name="T6" fmla="*/ 71 w 172"/>
                <a:gd name="T7" fmla="*/ 145 h 188"/>
                <a:gd name="T8" fmla="*/ 122 w 172"/>
                <a:gd name="T9" fmla="*/ 105 h 188"/>
                <a:gd name="T10" fmla="*/ 10 w 172"/>
                <a:gd name="T11" fmla="*/ 74 h 188"/>
                <a:gd name="T12" fmla="*/ 106 w 172"/>
                <a:gd name="T13" fmla="*/ 17 h 188"/>
                <a:gd name="T14" fmla="*/ 160 w 172"/>
                <a:gd name="T15" fmla="*/ 116 h 188"/>
                <a:gd name="T16" fmla="*/ 63 w 172"/>
                <a:gd name="T17" fmla="*/ 173 h 188"/>
                <a:gd name="T18" fmla="*/ 10 w 172"/>
                <a:gd name="T19" fmla="*/ 74 h 1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172" h="188">
                  <a:moveTo>
                    <a:pt x="122" y="105"/>
                  </a:moveTo>
                  <a:cubicBezTo>
                    <a:pt x="126" y="92"/>
                    <a:pt x="134" y="55"/>
                    <a:pt x="98" y="46"/>
                  </a:cubicBezTo>
                  <a:cubicBezTo>
                    <a:pt x="74" y="39"/>
                    <a:pt x="57" y="51"/>
                    <a:pt x="47" y="85"/>
                  </a:cubicBezTo>
                  <a:cubicBezTo>
                    <a:pt x="36" y="123"/>
                    <a:pt x="51" y="139"/>
                    <a:pt x="71" y="145"/>
                  </a:cubicBezTo>
                  <a:cubicBezTo>
                    <a:pt x="106" y="155"/>
                    <a:pt x="118" y="118"/>
                    <a:pt x="122" y="105"/>
                  </a:cubicBezTo>
                  <a:moveTo>
                    <a:pt x="10" y="74"/>
                  </a:moveTo>
                  <a:cubicBezTo>
                    <a:pt x="19" y="40"/>
                    <a:pt x="48" y="0"/>
                    <a:pt x="106" y="17"/>
                  </a:cubicBezTo>
                  <a:cubicBezTo>
                    <a:pt x="157" y="31"/>
                    <a:pt x="172" y="71"/>
                    <a:pt x="160" y="116"/>
                  </a:cubicBezTo>
                  <a:cubicBezTo>
                    <a:pt x="147" y="161"/>
                    <a:pt x="114" y="188"/>
                    <a:pt x="63" y="173"/>
                  </a:cubicBezTo>
                  <a:cubicBezTo>
                    <a:pt x="4" y="157"/>
                    <a:pt x="0" y="109"/>
                    <a:pt x="10" y="74"/>
                  </a:cubicBezTo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3" name="Freeform 18"/>
            <p:cNvSpPr>
              <a:spLocks/>
            </p:cNvSpPr>
            <p:nvPr/>
          </p:nvSpPr>
          <p:spPr bwMode="auto">
            <a:xfrm>
              <a:off x="796679" y="287136"/>
              <a:ext cx="62070" cy="64288"/>
            </a:xfrm>
            <a:custGeom>
              <a:avLst/>
              <a:gdLst>
                <a:gd name="T0" fmla="*/ 4 w 28"/>
                <a:gd name="T1" fmla="*/ 22 h 29"/>
                <a:gd name="T2" fmla="*/ 0 w 28"/>
                <a:gd name="T3" fmla="*/ 19 h 29"/>
                <a:gd name="T4" fmla="*/ 13 w 28"/>
                <a:gd name="T5" fmla="*/ 0 h 29"/>
                <a:gd name="T6" fmla="*/ 17 w 28"/>
                <a:gd name="T7" fmla="*/ 3 h 29"/>
                <a:gd name="T8" fmla="*/ 12 w 28"/>
                <a:gd name="T9" fmla="*/ 10 h 29"/>
                <a:gd name="T10" fmla="*/ 19 w 28"/>
                <a:gd name="T11" fmla="*/ 15 h 29"/>
                <a:gd name="T12" fmla="*/ 24 w 28"/>
                <a:gd name="T13" fmla="*/ 8 h 29"/>
                <a:gd name="T14" fmla="*/ 28 w 28"/>
                <a:gd name="T15" fmla="*/ 11 h 29"/>
                <a:gd name="T16" fmla="*/ 15 w 28"/>
                <a:gd name="T17" fmla="*/ 29 h 29"/>
                <a:gd name="T18" fmla="*/ 11 w 28"/>
                <a:gd name="T19" fmla="*/ 26 h 29"/>
                <a:gd name="T20" fmla="*/ 16 w 28"/>
                <a:gd name="T21" fmla="*/ 19 h 29"/>
                <a:gd name="T22" fmla="*/ 10 w 28"/>
                <a:gd name="T23" fmla="*/ 14 h 29"/>
                <a:gd name="T24" fmla="*/ 4 w 28"/>
                <a:gd name="T25" fmla="*/ 22 h 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8" h="29">
                  <a:moveTo>
                    <a:pt x="4" y="22"/>
                  </a:moveTo>
                  <a:lnTo>
                    <a:pt x="0" y="19"/>
                  </a:lnTo>
                  <a:lnTo>
                    <a:pt x="13" y="0"/>
                  </a:lnTo>
                  <a:lnTo>
                    <a:pt x="17" y="3"/>
                  </a:lnTo>
                  <a:lnTo>
                    <a:pt x="12" y="10"/>
                  </a:lnTo>
                  <a:lnTo>
                    <a:pt x="19" y="15"/>
                  </a:lnTo>
                  <a:lnTo>
                    <a:pt x="24" y="8"/>
                  </a:lnTo>
                  <a:lnTo>
                    <a:pt x="28" y="11"/>
                  </a:lnTo>
                  <a:lnTo>
                    <a:pt x="15" y="29"/>
                  </a:lnTo>
                  <a:lnTo>
                    <a:pt x="11" y="26"/>
                  </a:lnTo>
                  <a:lnTo>
                    <a:pt x="16" y="19"/>
                  </a:lnTo>
                  <a:lnTo>
                    <a:pt x="10" y="14"/>
                  </a:lnTo>
                  <a:lnTo>
                    <a:pt x="4" y="22"/>
                  </a:lnTo>
                  <a:close/>
                </a:path>
              </a:pathLst>
            </a:cu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4" name="Freeform 19"/>
            <p:cNvSpPr>
              <a:spLocks noEditPoints="1"/>
            </p:cNvSpPr>
            <p:nvPr/>
          </p:nvSpPr>
          <p:spPr bwMode="auto">
            <a:xfrm>
              <a:off x="845449" y="346990"/>
              <a:ext cx="57637" cy="55421"/>
            </a:xfrm>
            <a:custGeom>
              <a:avLst/>
              <a:gdLst>
                <a:gd name="T0" fmla="*/ 104 w 177"/>
                <a:gd name="T1" fmla="*/ 94 h 172"/>
                <a:gd name="T2" fmla="*/ 135 w 177"/>
                <a:gd name="T3" fmla="*/ 40 h 172"/>
                <a:gd name="T4" fmla="*/ 78 w 177"/>
                <a:gd name="T5" fmla="*/ 64 h 172"/>
                <a:gd name="T6" fmla="*/ 104 w 177"/>
                <a:gd name="T7" fmla="*/ 94 h 172"/>
                <a:gd name="T8" fmla="*/ 177 w 177"/>
                <a:gd name="T9" fmla="*/ 27 h 172"/>
                <a:gd name="T10" fmla="*/ 100 w 177"/>
                <a:gd name="T11" fmla="*/ 172 h 172"/>
                <a:gd name="T12" fmla="*/ 75 w 177"/>
                <a:gd name="T13" fmla="*/ 143 h 172"/>
                <a:gd name="T14" fmla="*/ 90 w 177"/>
                <a:gd name="T15" fmla="*/ 117 h 172"/>
                <a:gd name="T16" fmla="*/ 53 w 177"/>
                <a:gd name="T17" fmla="*/ 75 h 172"/>
                <a:gd name="T18" fmla="*/ 25 w 177"/>
                <a:gd name="T19" fmla="*/ 87 h 172"/>
                <a:gd name="T20" fmla="*/ 0 w 177"/>
                <a:gd name="T21" fmla="*/ 58 h 172"/>
                <a:gd name="T22" fmla="*/ 153 w 177"/>
                <a:gd name="T23" fmla="*/ 0 h 172"/>
                <a:gd name="T24" fmla="*/ 177 w 177"/>
                <a:gd name="T25" fmla="*/ 27 h 1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77" h="172">
                  <a:moveTo>
                    <a:pt x="104" y="94"/>
                  </a:moveTo>
                  <a:lnTo>
                    <a:pt x="135" y="40"/>
                  </a:lnTo>
                  <a:lnTo>
                    <a:pt x="78" y="64"/>
                  </a:lnTo>
                  <a:lnTo>
                    <a:pt x="104" y="94"/>
                  </a:lnTo>
                  <a:close/>
                  <a:moveTo>
                    <a:pt x="177" y="27"/>
                  </a:moveTo>
                  <a:lnTo>
                    <a:pt x="100" y="172"/>
                  </a:lnTo>
                  <a:lnTo>
                    <a:pt x="75" y="143"/>
                  </a:lnTo>
                  <a:lnTo>
                    <a:pt x="90" y="117"/>
                  </a:lnTo>
                  <a:lnTo>
                    <a:pt x="53" y="75"/>
                  </a:lnTo>
                  <a:lnTo>
                    <a:pt x="25" y="87"/>
                  </a:lnTo>
                  <a:lnTo>
                    <a:pt x="0" y="58"/>
                  </a:lnTo>
                  <a:lnTo>
                    <a:pt x="153" y="0"/>
                  </a:lnTo>
                  <a:lnTo>
                    <a:pt x="177" y="27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5" name="Freeform 20"/>
            <p:cNvSpPr>
              <a:spLocks/>
            </p:cNvSpPr>
            <p:nvPr/>
          </p:nvSpPr>
          <p:spPr bwMode="auto">
            <a:xfrm>
              <a:off x="900868" y="420144"/>
              <a:ext cx="70938" cy="84239"/>
            </a:xfrm>
            <a:custGeom>
              <a:avLst/>
              <a:gdLst>
                <a:gd name="T0" fmla="*/ 14 w 32"/>
                <a:gd name="T1" fmla="*/ 17 h 38"/>
                <a:gd name="T2" fmla="*/ 14 w 32"/>
                <a:gd name="T3" fmla="*/ 17 h 38"/>
                <a:gd name="T4" fmla="*/ 2 w 32"/>
                <a:gd name="T5" fmla="*/ 14 h 38"/>
                <a:gd name="T6" fmla="*/ 0 w 32"/>
                <a:gd name="T7" fmla="*/ 8 h 38"/>
                <a:gd name="T8" fmla="*/ 14 w 32"/>
                <a:gd name="T9" fmla="*/ 12 h 38"/>
                <a:gd name="T10" fmla="*/ 21 w 32"/>
                <a:gd name="T11" fmla="*/ 0 h 38"/>
                <a:gd name="T12" fmla="*/ 23 w 32"/>
                <a:gd name="T13" fmla="*/ 6 h 38"/>
                <a:gd name="T14" fmla="*/ 17 w 32"/>
                <a:gd name="T15" fmla="*/ 16 h 38"/>
                <a:gd name="T16" fmla="*/ 17 w 32"/>
                <a:gd name="T17" fmla="*/ 16 h 38"/>
                <a:gd name="T18" fmla="*/ 26 w 32"/>
                <a:gd name="T19" fmla="*/ 12 h 38"/>
                <a:gd name="T20" fmla="*/ 27 w 32"/>
                <a:gd name="T21" fmla="*/ 17 h 38"/>
                <a:gd name="T22" fmla="*/ 19 w 32"/>
                <a:gd name="T23" fmla="*/ 21 h 38"/>
                <a:gd name="T24" fmla="*/ 19 w 32"/>
                <a:gd name="T25" fmla="*/ 21 h 38"/>
                <a:gd name="T26" fmla="*/ 30 w 32"/>
                <a:gd name="T27" fmla="*/ 24 h 38"/>
                <a:gd name="T28" fmla="*/ 32 w 32"/>
                <a:gd name="T29" fmla="*/ 30 h 38"/>
                <a:gd name="T30" fmla="*/ 19 w 32"/>
                <a:gd name="T31" fmla="*/ 25 h 38"/>
                <a:gd name="T32" fmla="*/ 11 w 32"/>
                <a:gd name="T33" fmla="*/ 38 h 38"/>
                <a:gd name="T34" fmla="*/ 9 w 32"/>
                <a:gd name="T35" fmla="*/ 32 h 38"/>
                <a:gd name="T36" fmla="*/ 16 w 32"/>
                <a:gd name="T37" fmla="*/ 22 h 38"/>
                <a:gd name="T38" fmla="*/ 16 w 32"/>
                <a:gd name="T39" fmla="*/ 22 h 38"/>
                <a:gd name="T40" fmla="*/ 6 w 32"/>
                <a:gd name="T41" fmla="*/ 25 h 38"/>
                <a:gd name="T42" fmla="*/ 5 w 32"/>
                <a:gd name="T43" fmla="*/ 20 h 38"/>
                <a:gd name="T44" fmla="*/ 14 w 32"/>
                <a:gd name="T45" fmla="*/ 17 h 3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32" h="38">
                  <a:moveTo>
                    <a:pt x="14" y="17"/>
                  </a:moveTo>
                  <a:lnTo>
                    <a:pt x="14" y="17"/>
                  </a:lnTo>
                  <a:lnTo>
                    <a:pt x="2" y="14"/>
                  </a:lnTo>
                  <a:lnTo>
                    <a:pt x="0" y="8"/>
                  </a:lnTo>
                  <a:lnTo>
                    <a:pt x="14" y="12"/>
                  </a:lnTo>
                  <a:lnTo>
                    <a:pt x="21" y="0"/>
                  </a:lnTo>
                  <a:lnTo>
                    <a:pt x="23" y="6"/>
                  </a:lnTo>
                  <a:lnTo>
                    <a:pt x="17" y="16"/>
                  </a:lnTo>
                  <a:lnTo>
                    <a:pt x="17" y="16"/>
                  </a:lnTo>
                  <a:lnTo>
                    <a:pt x="26" y="12"/>
                  </a:lnTo>
                  <a:lnTo>
                    <a:pt x="27" y="17"/>
                  </a:lnTo>
                  <a:lnTo>
                    <a:pt x="19" y="21"/>
                  </a:lnTo>
                  <a:lnTo>
                    <a:pt x="19" y="21"/>
                  </a:lnTo>
                  <a:lnTo>
                    <a:pt x="30" y="24"/>
                  </a:lnTo>
                  <a:lnTo>
                    <a:pt x="32" y="30"/>
                  </a:lnTo>
                  <a:lnTo>
                    <a:pt x="19" y="25"/>
                  </a:lnTo>
                  <a:lnTo>
                    <a:pt x="11" y="38"/>
                  </a:lnTo>
                  <a:lnTo>
                    <a:pt x="9" y="32"/>
                  </a:lnTo>
                  <a:lnTo>
                    <a:pt x="16" y="22"/>
                  </a:lnTo>
                  <a:lnTo>
                    <a:pt x="16" y="22"/>
                  </a:lnTo>
                  <a:lnTo>
                    <a:pt x="6" y="25"/>
                  </a:lnTo>
                  <a:lnTo>
                    <a:pt x="5" y="20"/>
                  </a:lnTo>
                  <a:lnTo>
                    <a:pt x="14" y="17"/>
                  </a:lnTo>
                  <a:close/>
                </a:path>
              </a:pathLst>
            </a:cu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6" name="Freeform 21"/>
            <p:cNvSpPr>
              <a:spLocks/>
            </p:cNvSpPr>
            <p:nvPr/>
          </p:nvSpPr>
          <p:spPr bwMode="auto">
            <a:xfrm>
              <a:off x="927470" y="519901"/>
              <a:ext cx="53203" cy="48770"/>
            </a:xfrm>
            <a:custGeom>
              <a:avLst/>
              <a:gdLst>
                <a:gd name="T0" fmla="*/ 24 w 24"/>
                <a:gd name="T1" fmla="*/ 15 h 22"/>
                <a:gd name="T2" fmla="*/ 24 w 24"/>
                <a:gd name="T3" fmla="*/ 20 h 22"/>
                <a:gd name="T4" fmla="*/ 2 w 24"/>
                <a:gd name="T5" fmla="*/ 22 h 22"/>
                <a:gd name="T6" fmla="*/ 1 w 24"/>
                <a:gd name="T7" fmla="*/ 16 h 22"/>
                <a:gd name="T8" fmla="*/ 16 w 24"/>
                <a:gd name="T9" fmla="*/ 15 h 22"/>
                <a:gd name="T10" fmla="*/ 1 w 24"/>
                <a:gd name="T11" fmla="*/ 8 h 22"/>
                <a:gd name="T12" fmla="*/ 0 w 24"/>
                <a:gd name="T13" fmla="*/ 2 h 22"/>
                <a:gd name="T14" fmla="*/ 23 w 24"/>
                <a:gd name="T15" fmla="*/ 0 h 22"/>
                <a:gd name="T16" fmla="*/ 23 w 24"/>
                <a:gd name="T17" fmla="*/ 6 h 22"/>
                <a:gd name="T18" fmla="*/ 9 w 24"/>
                <a:gd name="T19" fmla="*/ 7 h 22"/>
                <a:gd name="T20" fmla="*/ 24 w 24"/>
                <a:gd name="T21" fmla="*/ 15 h 2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24" h="22">
                  <a:moveTo>
                    <a:pt x="24" y="15"/>
                  </a:moveTo>
                  <a:lnTo>
                    <a:pt x="24" y="20"/>
                  </a:lnTo>
                  <a:lnTo>
                    <a:pt x="2" y="22"/>
                  </a:lnTo>
                  <a:lnTo>
                    <a:pt x="1" y="16"/>
                  </a:lnTo>
                  <a:lnTo>
                    <a:pt x="16" y="15"/>
                  </a:lnTo>
                  <a:lnTo>
                    <a:pt x="1" y="8"/>
                  </a:lnTo>
                  <a:lnTo>
                    <a:pt x="0" y="2"/>
                  </a:lnTo>
                  <a:lnTo>
                    <a:pt x="23" y="0"/>
                  </a:lnTo>
                  <a:lnTo>
                    <a:pt x="23" y="6"/>
                  </a:lnTo>
                  <a:lnTo>
                    <a:pt x="9" y="7"/>
                  </a:lnTo>
                  <a:lnTo>
                    <a:pt x="24" y="15"/>
                  </a:lnTo>
                  <a:close/>
                </a:path>
              </a:pathLst>
            </a:cu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7" name="Freeform 22"/>
            <p:cNvSpPr>
              <a:spLocks/>
            </p:cNvSpPr>
            <p:nvPr/>
          </p:nvSpPr>
          <p:spPr bwMode="auto">
            <a:xfrm>
              <a:off x="923037" y="593055"/>
              <a:ext cx="55421" cy="48770"/>
            </a:xfrm>
            <a:custGeom>
              <a:avLst/>
              <a:gdLst>
                <a:gd name="T0" fmla="*/ 68 w 172"/>
                <a:gd name="T1" fmla="*/ 40 h 156"/>
                <a:gd name="T2" fmla="*/ 35 w 172"/>
                <a:gd name="T3" fmla="*/ 71 h 156"/>
                <a:gd name="T4" fmla="*/ 50 w 172"/>
                <a:gd name="T5" fmla="*/ 106 h 156"/>
                <a:gd name="T6" fmla="*/ 72 w 172"/>
                <a:gd name="T7" fmla="*/ 83 h 156"/>
                <a:gd name="T8" fmla="*/ 76 w 172"/>
                <a:gd name="T9" fmla="*/ 61 h 156"/>
                <a:gd name="T10" fmla="*/ 104 w 172"/>
                <a:gd name="T11" fmla="*/ 66 h 156"/>
                <a:gd name="T12" fmla="*/ 101 w 172"/>
                <a:gd name="T13" fmla="*/ 83 h 156"/>
                <a:gd name="T14" fmla="*/ 114 w 172"/>
                <a:gd name="T15" fmla="*/ 111 h 156"/>
                <a:gd name="T16" fmla="*/ 137 w 172"/>
                <a:gd name="T17" fmla="*/ 85 h 156"/>
                <a:gd name="T18" fmla="*/ 117 w 172"/>
                <a:gd name="T19" fmla="*/ 53 h 156"/>
                <a:gd name="T20" fmla="*/ 123 w 172"/>
                <a:gd name="T21" fmla="*/ 18 h 156"/>
                <a:gd name="T22" fmla="*/ 166 w 172"/>
                <a:gd name="T23" fmla="*/ 94 h 156"/>
                <a:gd name="T24" fmla="*/ 112 w 172"/>
                <a:gd name="T25" fmla="*/ 151 h 156"/>
                <a:gd name="T26" fmla="*/ 84 w 172"/>
                <a:gd name="T27" fmla="*/ 116 h 156"/>
                <a:gd name="T28" fmla="*/ 83 w 172"/>
                <a:gd name="T29" fmla="*/ 116 h 156"/>
                <a:gd name="T30" fmla="*/ 39 w 172"/>
                <a:gd name="T31" fmla="*/ 143 h 156"/>
                <a:gd name="T32" fmla="*/ 5 w 172"/>
                <a:gd name="T33" fmla="*/ 65 h 156"/>
                <a:gd name="T34" fmla="*/ 74 w 172"/>
                <a:gd name="T35" fmla="*/ 5 h 156"/>
                <a:gd name="T36" fmla="*/ 68 w 172"/>
                <a:gd name="T37" fmla="*/ 40 h 15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</a:cxnLst>
              <a:rect l="0" t="0" r="r" b="b"/>
              <a:pathLst>
                <a:path w="172" h="156">
                  <a:moveTo>
                    <a:pt x="68" y="40"/>
                  </a:moveTo>
                  <a:cubicBezTo>
                    <a:pt x="52" y="38"/>
                    <a:pt x="39" y="46"/>
                    <a:pt x="35" y="71"/>
                  </a:cubicBezTo>
                  <a:cubicBezTo>
                    <a:pt x="31" y="97"/>
                    <a:pt x="41" y="104"/>
                    <a:pt x="50" y="106"/>
                  </a:cubicBezTo>
                  <a:cubicBezTo>
                    <a:pt x="67" y="108"/>
                    <a:pt x="71" y="91"/>
                    <a:pt x="72" y="83"/>
                  </a:cubicBezTo>
                  <a:lnTo>
                    <a:pt x="76" y="61"/>
                  </a:lnTo>
                  <a:lnTo>
                    <a:pt x="104" y="66"/>
                  </a:lnTo>
                  <a:lnTo>
                    <a:pt x="101" y="83"/>
                  </a:lnTo>
                  <a:cubicBezTo>
                    <a:pt x="99" y="94"/>
                    <a:pt x="99" y="109"/>
                    <a:pt x="114" y="111"/>
                  </a:cubicBezTo>
                  <a:cubicBezTo>
                    <a:pt x="132" y="114"/>
                    <a:pt x="136" y="90"/>
                    <a:pt x="137" y="85"/>
                  </a:cubicBezTo>
                  <a:cubicBezTo>
                    <a:pt x="138" y="77"/>
                    <a:pt x="141" y="58"/>
                    <a:pt x="117" y="53"/>
                  </a:cubicBezTo>
                  <a:lnTo>
                    <a:pt x="123" y="18"/>
                  </a:lnTo>
                  <a:cubicBezTo>
                    <a:pt x="164" y="27"/>
                    <a:pt x="172" y="55"/>
                    <a:pt x="166" y="94"/>
                  </a:cubicBezTo>
                  <a:cubicBezTo>
                    <a:pt x="160" y="128"/>
                    <a:pt x="145" y="156"/>
                    <a:pt x="112" y="151"/>
                  </a:cubicBezTo>
                  <a:cubicBezTo>
                    <a:pt x="88" y="147"/>
                    <a:pt x="84" y="127"/>
                    <a:pt x="84" y="116"/>
                  </a:cubicBezTo>
                  <a:lnTo>
                    <a:pt x="83" y="116"/>
                  </a:lnTo>
                  <a:cubicBezTo>
                    <a:pt x="75" y="137"/>
                    <a:pt x="63" y="147"/>
                    <a:pt x="39" y="143"/>
                  </a:cubicBezTo>
                  <a:cubicBezTo>
                    <a:pt x="1" y="137"/>
                    <a:pt x="0" y="98"/>
                    <a:pt x="5" y="65"/>
                  </a:cubicBezTo>
                  <a:cubicBezTo>
                    <a:pt x="11" y="34"/>
                    <a:pt x="24" y="0"/>
                    <a:pt x="74" y="5"/>
                  </a:cubicBezTo>
                  <a:lnTo>
                    <a:pt x="68" y="40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8" name="Freeform 23"/>
            <p:cNvSpPr>
              <a:spLocks/>
            </p:cNvSpPr>
            <p:nvPr/>
          </p:nvSpPr>
          <p:spPr bwMode="auto">
            <a:xfrm>
              <a:off x="900868" y="659560"/>
              <a:ext cx="62070" cy="57637"/>
            </a:xfrm>
            <a:custGeom>
              <a:avLst/>
              <a:gdLst>
                <a:gd name="T0" fmla="*/ 5 w 28"/>
                <a:gd name="T1" fmla="*/ 5 h 26"/>
                <a:gd name="T2" fmla="*/ 7 w 28"/>
                <a:gd name="T3" fmla="*/ 0 h 26"/>
                <a:gd name="T4" fmla="*/ 28 w 28"/>
                <a:gd name="T5" fmla="*/ 9 h 26"/>
                <a:gd name="T6" fmla="*/ 26 w 28"/>
                <a:gd name="T7" fmla="*/ 14 h 26"/>
                <a:gd name="T8" fmla="*/ 18 w 28"/>
                <a:gd name="T9" fmla="*/ 10 h 26"/>
                <a:gd name="T10" fmla="*/ 15 w 28"/>
                <a:gd name="T11" fmla="*/ 18 h 26"/>
                <a:gd name="T12" fmla="*/ 22 w 28"/>
                <a:gd name="T13" fmla="*/ 21 h 26"/>
                <a:gd name="T14" fmla="*/ 20 w 28"/>
                <a:gd name="T15" fmla="*/ 26 h 26"/>
                <a:gd name="T16" fmla="*/ 0 w 28"/>
                <a:gd name="T17" fmla="*/ 17 h 26"/>
                <a:gd name="T18" fmla="*/ 2 w 28"/>
                <a:gd name="T19" fmla="*/ 12 h 26"/>
                <a:gd name="T20" fmla="*/ 11 w 28"/>
                <a:gd name="T21" fmla="*/ 16 h 26"/>
                <a:gd name="T22" fmla="*/ 14 w 28"/>
                <a:gd name="T23" fmla="*/ 9 h 26"/>
                <a:gd name="T24" fmla="*/ 5 w 28"/>
                <a:gd name="T25" fmla="*/ 5 h 2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8" h="26">
                  <a:moveTo>
                    <a:pt x="5" y="5"/>
                  </a:moveTo>
                  <a:lnTo>
                    <a:pt x="7" y="0"/>
                  </a:lnTo>
                  <a:lnTo>
                    <a:pt x="28" y="9"/>
                  </a:lnTo>
                  <a:lnTo>
                    <a:pt x="26" y="14"/>
                  </a:lnTo>
                  <a:lnTo>
                    <a:pt x="18" y="10"/>
                  </a:lnTo>
                  <a:lnTo>
                    <a:pt x="15" y="18"/>
                  </a:lnTo>
                  <a:lnTo>
                    <a:pt x="22" y="21"/>
                  </a:lnTo>
                  <a:lnTo>
                    <a:pt x="20" y="26"/>
                  </a:lnTo>
                  <a:lnTo>
                    <a:pt x="0" y="17"/>
                  </a:lnTo>
                  <a:lnTo>
                    <a:pt x="2" y="12"/>
                  </a:lnTo>
                  <a:lnTo>
                    <a:pt x="11" y="16"/>
                  </a:lnTo>
                  <a:lnTo>
                    <a:pt x="14" y="9"/>
                  </a:lnTo>
                  <a:lnTo>
                    <a:pt x="5" y="5"/>
                  </a:lnTo>
                  <a:close/>
                </a:path>
              </a:pathLst>
            </a:cu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9" name="Freeform 24"/>
            <p:cNvSpPr>
              <a:spLocks noEditPoints="1"/>
            </p:cNvSpPr>
            <p:nvPr/>
          </p:nvSpPr>
          <p:spPr bwMode="auto">
            <a:xfrm>
              <a:off x="865399" y="719414"/>
              <a:ext cx="62070" cy="50988"/>
            </a:xfrm>
            <a:custGeom>
              <a:avLst/>
              <a:gdLst>
                <a:gd name="T0" fmla="*/ 69 w 190"/>
                <a:gd name="T1" fmla="*/ 47 h 154"/>
                <a:gd name="T2" fmla="*/ 50 w 190"/>
                <a:gd name="T3" fmla="*/ 71 h 154"/>
                <a:gd name="T4" fmla="*/ 51 w 190"/>
                <a:gd name="T5" fmla="*/ 102 h 154"/>
                <a:gd name="T6" fmla="*/ 82 w 190"/>
                <a:gd name="T7" fmla="*/ 93 h 154"/>
                <a:gd name="T8" fmla="*/ 99 w 190"/>
                <a:gd name="T9" fmla="*/ 69 h 154"/>
                <a:gd name="T10" fmla="*/ 69 w 190"/>
                <a:gd name="T11" fmla="*/ 47 h 154"/>
                <a:gd name="T12" fmla="*/ 123 w 190"/>
                <a:gd name="T13" fmla="*/ 87 h 154"/>
                <a:gd name="T14" fmla="*/ 100 w 190"/>
                <a:gd name="T15" fmla="*/ 118 h 154"/>
                <a:gd name="T16" fmla="*/ 27 w 190"/>
                <a:gd name="T17" fmla="*/ 132 h 154"/>
                <a:gd name="T18" fmla="*/ 22 w 190"/>
                <a:gd name="T19" fmla="*/ 59 h 154"/>
                <a:gd name="T20" fmla="*/ 66 w 190"/>
                <a:gd name="T21" fmla="*/ 0 h 154"/>
                <a:gd name="T22" fmla="*/ 190 w 190"/>
                <a:gd name="T23" fmla="*/ 92 h 154"/>
                <a:gd name="T24" fmla="*/ 168 w 190"/>
                <a:gd name="T25" fmla="*/ 121 h 154"/>
                <a:gd name="T26" fmla="*/ 123 w 190"/>
                <a:gd name="T27" fmla="*/ 87 h 1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190" h="154">
                  <a:moveTo>
                    <a:pt x="69" y="47"/>
                  </a:moveTo>
                  <a:lnTo>
                    <a:pt x="50" y="71"/>
                  </a:lnTo>
                  <a:cubicBezTo>
                    <a:pt x="41" y="83"/>
                    <a:pt x="40" y="93"/>
                    <a:pt x="51" y="102"/>
                  </a:cubicBezTo>
                  <a:cubicBezTo>
                    <a:pt x="62" y="110"/>
                    <a:pt x="72" y="106"/>
                    <a:pt x="82" y="93"/>
                  </a:cubicBezTo>
                  <a:lnTo>
                    <a:pt x="99" y="69"/>
                  </a:lnTo>
                  <a:lnTo>
                    <a:pt x="69" y="47"/>
                  </a:lnTo>
                  <a:close/>
                  <a:moveTo>
                    <a:pt x="123" y="87"/>
                  </a:moveTo>
                  <a:lnTo>
                    <a:pt x="100" y="118"/>
                  </a:lnTo>
                  <a:cubicBezTo>
                    <a:pt x="74" y="154"/>
                    <a:pt x="46" y="146"/>
                    <a:pt x="27" y="132"/>
                  </a:cubicBezTo>
                  <a:cubicBezTo>
                    <a:pt x="0" y="112"/>
                    <a:pt x="0" y="88"/>
                    <a:pt x="22" y="59"/>
                  </a:cubicBezTo>
                  <a:lnTo>
                    <a:pt x="66" y="0"/>
                  </a:lnTo>
                  <a:lnTo>
                    <a:pt x="190" y="92"/>
                  </a:lnTo>
                  <a:lnTo>
                    <a:pt x="168" y="121"/>
                  </a:lnTo>
                  <a:lnTo>
                    <a:pt x="123" y="87"/>
                  </a:lnTo>
                  <a:close/>
                </a:path>
              </a:pathLst>
            </a:custGeom>
            <a:solidFill>
              <a:srgbClr val="FFFFFF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0" name="Oval 25"/>
            <p:cNvSpPr>
              <a:spLocks noChangeArrowheads="1"/>
            </p:cNvSpPr>
            <p:nvPr/>
          </p:nvSpPr>
          <p:spPr bwMode="auto">
            <a:xfrm>
              <a:off x="402087" y="320388"/>
              <a:ext cx="485482" cy="485482"/>
            </a:xfrm>
            <a:prstGeom prst="ellipse">
              <a:avLst/>
            </a:prstGeom>
            <a:solidFill>
              <a:srgbClr val="FFFFFF"/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1" name="Freeform 26"/>
            <p:cNvSpPr>
              <a:spLocks/>
            </p:cNvSpPr>
            <p:nvPr/>
          </p:nvSpPr>
          <p:spPr bwMode="auto">
            <a:xfrm>
              <a:off x="610467" y="358073"/>
              <a:ext cx="31036" cy="150743"/>
            </a:xfrm>
            <a:custGeom>
              <a:avLst/>
              <a:gdLst>
                <a:gd name="T0" fmla="*/ 0 w 92"/>
                <a:gd name="T1" fmla="*/ 46 h 471"/>
                <a:gd name="T2" fmla="*/ 0 w 92"/>
                <a:gd name="T3" fmla="*/ 425 h 471"/>
                <a:gd name="T4" fmla="*/ 46 w 92"/>
                <a:gd name="T5" fmla="*/ 471 h 471"/>
                <a:gd name="T6" fmla="*/ 92 w 92"/>
                <a:gd name="T7" fmla="*/ 425 h 471"/>
                <a:gd name="T8" fmla="*/ 92 w 92"/>
                <a:gd name="T9" fmla="*/ 46 h 471"/>
                <a:gd name="T10" fmla="*/ 46 w 92"/>
                <a:gd name="T11" fmla="*/ 0 h 471"/>
                <a:gd name="T12" fmla="*/ 0 w 92"/>
                <a:gd name="T13" fmla="*/ 46 h 4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92" h="471">
                  <a:moveTo>
                    <a:pt x="0" y="46"/>
                  </a:moveTo>
                  <a:lnTo>
                    <a:pt x="0" y="425"/>
                  </a:lnTo>
                  <a:cubicBezTo>
                    <a:pt x="0" y="451"/>
                    <a:pt x="21" y="471"/>
                    <a:pt x="46" y="471"/>
                  </a:cubicBezTo>
                  <a:cubicBezTo>
                    <a:pt x="71" y="471"/>
                    <a:pt x="92" y="451"/>
                    <a:pt x="92" y="425"/>
                  </a:cubicBezTo>
                  <a:lnTo>
                    <a:pt x="92" y="46"/>
                  </a:lnTo>
                  <a:cubicBezTo>
                    <a:pt x="92" y="21"/>
                    <a:pt x="71" y="0"/>
                    <a:pt x="46" y="0"/>
                  </a:cubicBezTo>
                  <a:cubicBezTo>
                    <a:pt x="21" y="0"/>
                    <a:pt x="0" y="21"/>
                    <a:pt x="0" y="46"/>
                  </a:cubicBezTo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2" name="Freeform 27"/>
            <p:cNvSpPr>
              <a:spLocks/>
            </p:cNvSpPr>
            <p:nvPr/>
          </p:nvSpPr>
          <p:spPr bwMode="auto">
            <a:xfrm>
              <a:off x="661453" y="358073"/>
              <a:ext cx="28819" cy="150743"/>
            </a:xfrm>
            <a:custGeom>
              <a:avLst/>
              <a:gdLst>
                <a:gd name="T0" fmla="*/ 0 w 91"/>
                <a:gd name="T1" fmla="*/ 46 h 471"/>
                <a:gd name="T2" fmla="*/ 0 w 91"/>
                <a:gd name="T3" fmla="*/ 425 h 471"/>
                <a:gd name="T4" fmla="*/ 45 w 91"/>
                <a:gd name="T5" fmla="*/ 471 h 471"/>
                <a:gd name="T6" fmla="*/ 91 w 91"/>
                <a:gd name="T7" fmla="*/ 425 h 471"/>
                <a:gd name="T8" fmla="*/ 91 w 91"/>
                <a:gd name="T9" fmla="*/ 46 h 471"/>
                <a:gd name="T10" fmla="*/ 45 w 91"/>
                <a:gd name="T11" fmla="*/ 0 h 471"/>
                <a:gd name="T12" fmla="*/ 0 w 91"/>
                <a:gd name="T13" fmla="*/ 46 h 4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91" h="471">
                  <a:moveTo>
                    <a:pt x="0" y="46"/>
                  </a:moveTo>
                  <a:lnTo>
                    <a:pt x="0" y="425"/>
                  </a:lnTo>
                  <a:cubicBezTo>
                    <a:pt x="0" y="451"/>
                    <a:pt x="20" y="471"/>
                    <a:pt x="45" y="471"/>
                  </a:cubicBezTo>
                  <a:cubicBezTo>
                    <a:pt x="71" y="471"/>
                    <a:pt x="91" y="451"/>
                    <a:pt x="91" y="425"/>
                  </a:cubicBezTo>
                  <a:lnTo>
                    <a:pt x="91" y="46"/>
                  </a:lnTo>
                  <a:cubicBezTo>
                    <a:pt x="91" y="21"/>
                    <a:pt x="71" y="0"/>
                    <a:pt x="45" y="0"/>
                  </a:cubicBezTo>
                  <a:cubicBezTo>
                    <a:pt x="20" y="0"/>
                    <a:pt x="0" y="21"/>
                    <a:pt x="0" y="46"/>
                  </a:cubicBezTo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3" name="Freeform 28"/>
            <p:cNvSpPr>
              <a:spLocks/>
            </p:cNvSpPr>
            <p:nvPr/>
          </p:nvSpPr>
          <p:spPr bwMode="auto">
            <a:xfrm>
              <a:off x="610467" y="626308"/>
              <a:ext cx="31036" cy="152960"/>
            </a:xfrm>
            <a:custGeom>
              <a:avLst/>
              <a:gdLst>
                <a:gd name="T0" fmla="*/ 0 w 92"/>
                <a:gd name="T1" fmla="*/ 46 h 471"/>
                <a:gd name="T2" fmla="*/ 0 w 92"/>
                <a:gd name="T3" fmla="*/ 425 h 471"/>
                <a:gd name="T4" fmla="*/ 46 w 92"/>
                <a:gd name="T5" fmla="*/ 471 h 471"/>
                <a:gd name="T6" fmla="*/ 92 w 92"/>
                <a:gd name="T7" fmla="*/ 425 h 471"/>
                <a:gd name="T8" fmla="*/ 92 w 92"/>
                <a:gd name="T9" fmla="*/ 46 h 471"/>
                <a:gd name="T10" fmla="*/ 46 w 92"/>
                <a:gd name="T11" fmla="*/ 0 h 471"/>
                <a:gd name="T12" fmla="*/ 0 w 92"/>
                <a:gd name="T13" fmla="*/ 46 h 4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92" h="471">
                  <a:moveTo>
                    <a:pt x="0" y="46"/>
                  </a:moveTo>
                  <a:lnTo>
                    <a:pt x="0" y="425"/>
                  </a:lnTo>
                  <a:cubicBezTo>
                    <a:pt x="0" y="450"/>
                    <a:pt x="21" y="471"/>
                    <a:pt x="46" y="471"/>
                  </a:cubicBezTo>
                  <a:cubicBezTo>
                    <a:pt x="71" y="471"/>
                    <a:pt x="92" y="450"/>
                    <a:pt x="92" y="425"/>
                  </a:cubicBezTo>
                  <a:lnTo>
                    <a:pt x="92" y="46"/>
                  </a:lnTo>
                  <a:cubicBezTo>
                    <a:pt x="92" y="20"/>
                    <a:pt x="71" y="0"/>
                    <a:pt x="46" y="0"/>
                  </a:cubicBezTo>
                  <a:cubicBezTo>
                    <a:pt x="21" y="0"/>
                    <a:pt x="0" y="20"/>
                    <a:pt x="0" y="46"/>
                  </a:cubicBezTo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4" name="Freeform 29"/>
            <p:cNvSpPr>
              <a:spLocks/>
            </p:cNvSpPr>
            <p:nvPr/>
          </p:nvSpPr>
          <p:spPr bwMode="auto">
            <a:xfrm>
              <a:off x="661453" y="626308"/>
              <a:ext cx="28819" cy="152960"/>
            </a:xfrm>
            <a:custGeom>
              <a:avLst/>
              <a:gdLst>
                <a:gd name="T0" fmla="*/ 0 w 91"/>
                <a:gd name="T1" fmla="*/ 46 h 471"/>
                <a:gd name="T2" fmla="*/ 0 w 91"/>
                <a:gd name="T3" fmla="*/ 425 h 471"/>
                <a:gd name="T4" fmla="*/ 45 w 91"/>
                <a:gd name="T5" fmla="*/ 471 h 471"/>
                <a:gd name="T6" fmla="*/ 91 w 91"/>
                <a:gd name="T7" fmla="*/ 425 h 471"/>
                <a:gd name="T8" fmla="*/ 91 w 91"/>
                <a:gd name="T9" fmla="*/ 46 h 471"/>
                <a:gd name="T10" fmla="*/ 45 w 91"/>
                <a:gd name="T11" fmla="*/ 0 h 471"/>
                <a:gd name="T12" fmla="*/ 0 w 91"/>
                <a:gd name="T13" fmla="*/ 46 h 4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91" h="471">
                  <a:moveTo>
                    <a:pt x="0" y="46"/>
                  </a:moveTo>
                  <a:lnTo>
                    <a:pt x="0" y="425"/>
                  </a:lnTo>
                  <a:cubicBezTo>
                    <a:pt x="0" y="450"/>
                    <a:pt x="20" y="471"/>
                    <a:pt x="45" y="471"/>
                  </a:cubicBezTo>
                  <a:cubicBezTo>
                    <a:pt x="71" y="471"/>
                    <a:pt x="91" y="450"/>
                    <a:pt x="91" y="425"/>
                  </a:cubicBezTo>
                  <a:lnTo>
                    <a:pt x="91" y="46"/>
                  </a:lnTo>
                  <a:cubicBezTo>
                    <a:pt x="91" y="20"/>
                    <a:pt x="71" y="0"/>
                    <a:pt x="45" y="0"/>
                  </a:cubicBezTo>
                  <a:cubicBezTo>
                    <a:pt x="20" y="0"/>
                    <a:pt x="0" y="20"/>
                    <a:pt x="0" y="46"/>
                  </a:cubicBezTo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5" name="Freeform 30"/>
            <p:cNvSpPr>
              <a:spLocks/>
            </p:cNvSpPr>
            <p:nvPr/>
          </p:nvSpPr>
          <p:spPr bwMode="auto">
            <a:xfrm>
              <a:off x="439772" y="577538"/>
              <a:ext cx="152960" cy="31036"/>
            </a:xfrm>
            <a:custGeom>
              <a:avLst/>
              <a:gdLst>
                <a:gd name="T0" fmla="*/ 46 w 471"/>
                <a:gd name="T1" fmla="*/ 0 h 92"/>
                <a:gd name="T2" fmla="*/ 0 w 471"/>
                <a:gd name="T3" fmla="*/ 46 h 92"/>
                <a:gd name="T4" fmla="*/ 46 w 471"/>
                <a:gd name="T5" fmla="*/ 92 h 92"/>
                <a:gd name="T6" fmla="*/ 425 w 471"/>
                <a:gd name="T7" fmla="*/ 92 h 92"/>
                <a:gd name="T8" fmla="*/ 471 w 471"/>
                <a:gd name="T9" fmla="*/ 46 h 92"/>
                <a:gd name="T10" fmla="*/ 425 w 471"/>
                <a:gd name="T11" fmla="*/ 0 h 92"/>
                <a:gd name="T12" fmla="*/ 46 w 471"/>
                <a:gd name="T13" fmla="*/ 0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471" h="92">
                  <a:moveTo>
                    <a:pt x="46" y="0"/>
                  </a:moveTo>
                  <a:cubicBezTo>
                    <a:pt x="20" y="0"/>
                    <a:pt x="0" y="21"/>
                    <a:pt x="0" y="46"/>
                  </a:cubicBezTo>
                  <a:cubicBezTo>
                    <a:pt x="0" y="71"/>
                    <a:pt x="20" y="92"/>
                    <a:pt x="46" y="92"/>
                  </a:cubicBezTo>
                  <a:lnTo>
                    <a:pt x="425" y="92"/>
                  </a:lnTo>
                  <a:cubicBezTo>
                    <a:pt x="450" y="92"/>
                    <a:pt x="471" y="71"/>
                    <a:pt x="471" y="46"/>
                  </a:cubicBezTo>
                  <a:cubicBezTo>
                    <a:pt x="471" y="21"/>
                    <a:pt x="450" y="0"/>
                    <a:pt x="425" y="0"/>
                  </a:cubicBezTo>
                  <a:lnTo>
                    <a:pt x="46" y="0"/>
                  </a:lnTo>
                  <a:close/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6" name="Freeform 31"/>
            <p:cNvSpPr>
              <a:spLocks/>
            </p:cNvSpPr>
            <p:nvPr/>
          </p:nvSpPr>
          <p:spPr bwMode="auto">
            <a:xfrm>
              <a:off x="439772" y="528768"/>
              <a:ext cx="152960" cy="28819"/>
            </a:xfrm>
            <a:custGeom>
              <a:avLst/>
              <a:gdLst>
                <a:gd name="T0" fmla="*/ 46 w 471"/>
                <a:gd name="T1" fmla="*/ 0 h 92"/>
                <a:gd name="T2" fmla="*/ 0 w 471"/>
                <a:gd name="T3" fmla="*/ 46 h 92"/>
                <a:gd name="T4" fmla="*/ 46 w 471"/>
                <a:gd name="T5" fmla="*/ 92 h 92"/>
                <a:gd name="T6" fmla="*/ 425 w 471"/>
                <a:gd name="T7" fmla="*/ 92 h 92"/>
                <a:gd name="T8" fmla="*/ 471 w 471"/>
                <a:gd name="T9" fmla="*/ 46 h 92"/>
                <a:gd name="T10" fmla="*/ 425 w 471"/>
                <a:gd name="T11" fmla="*/ 0 h 92"/>
                <a:gd name="T12" fmla="*/ 46 w 471"/>
                <a:gd name="T13" fmla="*/ 0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471" h="92">
                  <a:moveTo>
                    <a:pt x="46" y="0"/>
                  </a:moveTo>
                  <a:cubicBezTo>
                    <a:pt x="20" y="0"/>
                    <a:pt x="0" y="21"/>
                    <a:pt x="0" y="46"/>
                  </a:cubicBezTo>
                  <a:cubicBezTo>
                    <a:pt x="0" y="72"/>
                    <a:pt x="20" y="92"/>
                    <a:pt x="46" y="92"/>
                  </a:cubicBezTo>
                  <a:lnTo>
                    <a:pt x="425" y="92"/>
                  </a:lnTo>
                  <a:cubicBezTo>
                    <a:pt x="450" y="92"/>
                    <a:pt x="471" y="72"/>
                    <a:pt x="471" y="46"/>
                  </a:cubicBezTo>
                  <a:cubicBezTo>
                    <a:pt x="471" y="21"/>
                    <a:pt x="450" y="0"/>
                    <a:pt x="425" y="0"/>
                  </a:cubicBezTo>
                  <a:lnTo>
                    <a:pt x="46" y="0"/>
                  </a:lnTo>
                  <a:close/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7" name="Freeform 32"/>
            <p:cNvSpPr>
              <a:spLocks/>
            </p:cNvSpPr>
            <p:nvPr/>
          </p:nvSpPr>
          <p:spPr bwMode="auto">
            <a:xfrm>
              <a:off x="710223" y="577538"/>
              <a:ext cx="150743" cy="31036"/>
            </a:xfrm>
            <a:custGeom>
              <a:avLst/>
              <a:gdLst>
                <a:gd name="T0" fmla="*/ 45 w 471"/>
                <a:gd name="T1" fmla="*/ 0 h 92"/>
                <a:gd name="T2" fmla="*/ 0 w 471"/>
                <a:gd name="T3" fmla="*/ 46 h 92"/>
                <a:gd name="T4" fmla="*/ 45 w 471"/>
                <a:gd name="T5" fmla="*/ 92 h 92"/>
                <a:gd name="T6" fmla="*/ 425 w 471"/>
                <a:gd name="T7" fmla="*/ 92 h 92"/>
                <a:gd name="T8" fmla="*/ 471 w 471"/>
                <a:gd name="T9" fmla="*/ 46 h 92"/>
                <a:gd name="T10" fmla="*/ 425 w 471"/>
                <a:gd name="T11" fmla="*/ 0 h 92"/>
                <a:gd name="T12" fmla="*/ 45 w 471"/>
                <a:gd name="T13" fmla="*/ 0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471" h="92">
                  <a:moveTo>
                    <a:pt x="45" y="0"/>
                  </a:moveTo>
                  <a:cubicBezTo>
                    <a:pt x="20" y="0"/>
                    <a:pt x="0" y="21"/>
                    <a:pt x="0" y="46"/>
                  </a:cubicBezTo>
                  <a:cubicBezTo>
                    <a:pt x="0" y="71"/>
                    <a:pt x="20" y="92"/>
                    <a:pt x="45" y="92"/>
                  </a:cubicBezTo>
                  <a:lnTo>
                    <a:pt x="425" y="92"/>
                  </a:lnTo>
                  <a:cubicBezTo>
                    <a:pt x="450" y="92"/>
                    <a:pt x="471" y="71"/>
                    <a:pt x="471" y="46"/>
                  </a:cubicBezTo>
                  <a:cubicBezTo>
                    <a:pt x="471" y="21"/>
                    <a:pt x="450" y="0"/>
                    <a:pt x="425" y="0"/>
                  </a:cubicBezTo>
                  <a:lnTo>
                    <a:pt x="45" y="0"/>
                  </a:lnTo>
                  <a:close/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8" name="Freeform 33"/>
            <p:cNvSpPr>
              <a:spLocks/>
            </p:cNvSpPr>
            <p:nvPr/>
          </p:nvSpPr>
          <p:spPr bwMode="auto">
            <a:xfrm>
              <a:off x="710223" y="528768"/>
              <a:ext cx="150743" cy="28819"/>
            </a:xfrm>
            <a:custGeom>
              <a:avLst/>
              <a:gdLst>
                <a:gd name="T0" fmla="*/ 45 w 471"/>
                <a:gd name="T1" fmla="*/ 0 h 92"/>
                <a:gd name="T2" fmla="*/ 0 w 471"/>
                <a:gd name="T3" fmla="*/ 46 h 92"/>
                <a:gd name="T4" fmla="*/ 45 w 471"/>
                <a:gd name="T5" fmla="*/ 92 h 92"/>
                <a:gd name="T6" fmla="*/ 425 w 471"/>
                <a:gd name="T7" fmla="*/ 92 h 92"/>
                <a:gd name="T8" fmla="*/ 471 w 471"/>
                <a:gd name="T9" fmla="*/ 46 h 92"/>
                <a:gd name="T10" fmla="*/ 425 w 471"/>
                <a:gd name="T11" fmla="*/ 0 h 92"/>
                <a:gd name="T12" fmla="*/ 45 w 471"/>
                <a:gd name="T13" fmla="*/ 0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471" h="92">
                  <a:moveTo>
                    <a:pt x="45" y="0"/>
                  </a:moveTo>
                  <a:cubicBezTo>
                    <a:pt x="20" y="0"/>
                    <a:pt x="0" y="21"/>
                    <a:pt x="0" y="46"/>
                  </a:cubicBezTo>
                  <a:cubicBezTo>
                    <a:pt x="0" y="72"/>
                    <a:pt x="20" y="92"/>
                    <a:pt x="45" y="92"/>
                  </a:cubicBezTo>
                  <a:lnTo>
                    <a:pt x="425" y="92"/>
                  </a:lnTo>
                  <a:cubicBezTo>
                    <a:pt x="450" y="92"/>
                    <a:pt x="471" y="72"/>
                    <a:pt x="471" y="46"/>
                  </a:cubicBezTo>
                  <a:cubicBezTo>
                    <a:pt x="471" y="21"/>
                    <a:pt x="450" y="0"/>
                    <a:pt x="425" y="0"/>
                  </a:cubicBezTo>
                  <a:lnTo>
                    <a:pt x="45" y="0"/>
                  </a:lnTo>
                  <a:close/>
                </a:path>
              </a:pathLst>
            </a:custGeom>
            <a:solidFill>
              <a:srgbClr val="ED1C24"/>
            </a:solidFill>
            <a:ln w="0">
              <a:noFill/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9" name="Овал 38"/>
            <p:cNvSpPr/>
            <p:nvPr/>
          </p:nvSpPr>
          <p:spPr>
            <a:xfrm>
              <a:off x="8055342" y="72581"/>
              <a:ext cx="989182" cy="989182"/>
            </a:xfrm>
            <a:prstGeom prst="ellipse">
              <a:avLst/>
            </a:prstGeom>
            <a:gradFill>
              <a:gsLst>
                <a:gs pos="41000">
                  <a:schemeClr val="bg1"/>
                </a:gs>
                <a:gs pos="61000">
                  <a:srgbClr val="99B4CD"/>
                </a:gs>
              </a:gsLst>
              <a:lin ang="8400000" scaled="0"/>
            </a:gradFill>
            <a:ln w="0">
              <a:noFill/>
            </a:ln>
            <a:effectLst>
              <a:outerShdw blurRad="254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0" name="Полилиния 39"/>
            <p:cNvSpPr/>
            <p:nvPr/>
          </p:nvSpPr>
          <p:spPr>
            <a:xfrm>
              <a:off x="8321887" y="157345"/>
              <a:ext cx="445319" cy="427753"/>
            </a:xfrm>
            <a:custGeom>
              <a:avLst/>
              <a:gdLst>
                <a:gd name="connsiteX0" fmla="*/ 633845 w 2867891"/>
                <a:gd name="connsiteY0" fmla="*/ 2358737 h 2878282"/>
                <a:gd name="connsiteX1" fmla="*/ 519545 w 2867891"/>
                <a:gd name="connsiteY1" fmla="*/ 2878282 h 2878282"/>
                <a:gd name="connsiteX2" fmla="*/ 0 w 2867891"/>
                <a:gd name="connsiteY2" fmla="*/ 2753591 h 2878282"/>
                <a:gd name="connsiteX3" fmla="*/ 114300 w 2867891"/>
                <a:gd name="connsiteY3" fmla="*/ 2680855 h 2878282"/>
                <a:gd name="connsiteX4" fmla="*/ 2867891 w 2867891"/>
                <a:gd name="connsiteY4" fmla="*/ 0 h 2878282"/>
                <a:gd name="connsiteX5" fmla="*/ 488372 w 2867891"/>
                <a:gd name="connsiteY5" fmla="*/ 2421082 h 2878282"/>
                <a:gd name="connsiteX6" fmla="*/ 633845 w 2867891"/>
                <a:gd name="connsiteY6" fmla="*/ 2358737 h 2878282"/>
                <a:gd name="connsiteX0" fmla="*/ 633845 w 3168681"/>
                <a:gd name="connsiteY0" fmla="*/ 2194305 h 2713850"/>
                <a:gd name="connsiteX1" fmla="*/ 519545 w 3168681"/>
                <a:gd name="connsiteY1" fmla="*/ 2713850 h 2713850"/>
                <a:gd name="connsiteX2" fmla="*/ 0 w 3168681"/>
                <a:gd name="connsiteY2" fmla="*/ 2589159 h 2713850"/>
                <a:gd name="connsiteX3" fmla="*/ 114300 w 3168681"/>
                <a:gd name="connsiteY3" fmla="*/ 2516423 h 2713850"/>
                <a:gd name="connsiteX4" fmla="*/ 3168681 w 3168681"/>
                <a:gd name="connsiteY4" fmla="*/ 0 h 2713850"/>
                <a:gd name="connsiteX5" fmla="*/ 488372 w 3168681"/>
                <a:gd name="connsiteY5" fmla="*/ 2256650 h 2713850"/>
                <a:gd name="connsiteX6" fmla="*/ 633845 w 3168681"/>
                <a:gd name="connsiteY6" fmla="*/ 2194305 h 2713850"/>
                <a:gd name="connsiteX0" fmla="*/ 633845 w 3168681"/>
                <a:gd name="connsiteY0" fmla="*/ 2263311 h 2782856"/>
                <a:gd name="connsiteX1" fmla="*/ 519545 w 3168681"/>
                <a:gd name="connsiteY1" fmla="*/ 2782856 h 2782856"/>
                <a:gd name="connsiteX2" fmla="*/ 0 w 3168681"/>
                <a:gd name="connsiteY2" fmla="*/ 2658165 h 2782856"/>
                <a:gd name="connsiteX3" fmla="*/ 114300 w 3168681"/>
                <a:gd name="connsiteY3" fmla="*/ 2585429 h 2782856"/>
                <a:gd name="connsiteX4" fmla="*/ 3168681 w 3168681"/>
                <a:gd name="connsiteY4" fmla="*/ 69006 h 2782856"/>
                <a:gd name="connsiteX5" fmla="*/ 488372 w 3168681"/>
                <a:gd name="connsiteY5" fmla="*/ 2325656 h 2782856"/>
                <a:gd name="connsiteX6" fmla="*/ 633845 w 3168681"/>
                <a:gd name="connsiteY6" fmla="*/ 2263311 h 2782856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26093 h 2783293"/>
                <a:gd name="connsiteX6" fmla="*/ 633845 w 3168681"/>
                <a:gd name="connsiteY6" fmla="*/ 2263748 h 2783293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38125 h 2783293"/>
                <a:gd name="connsiteX6" fmla="*/ 633845 w 3168681"/>
                <a:gd name="connsiteY6" fmla="*/ 2263748 h 2783293"/>
                <a:gd name="connsiteX0" fmla="*/ 671507 w 3206343"/>
                <a:gd name="connsiteY0" fmla="*/ 2287533 h 2807078"/>
                <a:gd name="connsiteX1" fmla="*/ 557207 w 3206343"/>
                <a:gd name="connsiteY1" fmla="*/ 2807078 h 2807078"/>
                <a:gd name="connsiteX2" fmla="*/ 37662 w 3206343"/>
                <a:gd name="connsiteY2" fmla="*/ 2682387 h 2807078"/>
                <a:gd name="connsiteX3" fmla="*/ 172015 w 3206343"/>
                <a:gd name="connsiteY3" fmla="*/ 2593609 h 2807078"/>
                <a:gd name="connsiteX4" fmla="*/ 3206343 w 3206343"/>
                <a:gd name="connsiteY4" fmla="*/ 93228 h 2807078"/>
                <a:gd name="connsiteX5" fmla="*/ 526034 w 3206343"/>
                <a:gd name="connsiteY5" fmla="*/ 2361910 h 2807078"/>
                <a:gd name="connsiteX6" fmla="*/ 671507 w 3206343"/>
                <a:gd name="connsiteY6" fmla="*/ 2287533 h 2807078"/>
                <a:gd name="connsiteX0" fmla="*/ 715422 w 3250258"/>
                <a:gd name="connsiteY0" fmla="*/ 2593173 h 3112718"/>
                <a:gd name="connsiteX1" fmla="*/ 601122 w 3250258"/>
                <a:gd name="connsiteY1" fmla="*/ 3112718 h 3112718"/>
                <a:gd name="connsiteX2" fmla="*/ 81577 w 3250258"/>
                <a:gd name="connsiteY2" fmla="*/ 2988027 h 3112718"/>
                <a:gd name="connsiteX3" fmla="*/ 215930 w 3250258"/>
                <a:gd name="connsiteY3" fmla="*/ 2899249 h 3112718"/>
                <a:gd name="connsiteX4" fmla="*/ 3250258 w 3250258"/>
                <a:gd name="connsiteY4" fmla="*/ 398868 h 3112718"/>
                <a:gd name="connsiteX5" fmla="*/ 569949 w 3250258"/>
                <a:gd name="connsiteY5" fmla="*/ 2667550 h 3112718"/>
                <a:gd name="connsiteX6" fmla="*/ 715422 w 3250258"/>
                <a:gd name="connsiteY6" fmla="*/ 2593173 h 3112718"/>
                <a:gd name="connsiteX0" fmla="*/ 689118 w 3223954"/>
                <a:gd name="connsiteY0" fmla="*/ 2591756 h 3111301"/>
                <a:gd name="connsiteX1" fmla="*/ 574818 w 3223954"/>
                <a:gd name="connsiteY1" fmla="*/ 3111301 h 3111301"/>
                <a:gd name="connsiteX2" fmla="*/ 55273 w 3223954"/>
                <a:gd name="connsiteY2" fmla="*/ 2986610 h 3111301"/>
                <a:gd name="connsiteX3" fmla="*/ 189626 w 3223954"/>
                <a:gd name="connsiteY3" fmla="*/ 2897832 h 3111301"/>
                <a:gd name="connsiteX4" fmla="*/ 3223954 w 3223954"/>
                <a:gd name="connsiteY4" fmla="*/ 397451 h 3111301"/>
                <a:gd name="connsiteX5" fmla="*/ 543645 w 3223954"/>
                <a:gd name="connsiteY5" fmla="*/ 2666133 h 3111301"/>
                <a:gd name="connsiteX6" fmla="*/ 689118 w 3223954"/>
                <a:gd name="connsiteY6" fmla="*/ 2591756 h 3111301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3230724" h="3103282">
                  <a:moveTo>
                    <a:pt x="695888" y="2583737"/>
                  </a:moveTo>
                  <a:lnTo>
                    <a:pt x="581588" y="3103282"/>
                  </a:lnTo>
                  <a:lnTo>
                    <a:pt x="62043" y="2978591"/>
                  </a:lnTo>
                  <a:lnTo>
                    <a:pt x="196396" y="2889813"/>
                  </a:lnTo>
                  <a:cubicBezTo>
                    <a:pt x="-586981" y="1382265"/>
                    <a:pt x="1084920" y="-923736"/>
                    <a:pt x="3230724" y="389432"/>
                  </a:cubicBezTo>
                  <a:cubicBezTo>
                    <a:pt x="1259115" y="-717260"/>
                    <a:pt x="-118817" y="1465159"/>
                    <a:pt x="550415" y="2658114"/>
                  </a:cubicBezTo>
                  <a:lnTo>
                    <a:pt x="695888" y="2583737"/>
                  </a:lnTo>
                  <a:close/>
                </a:path>
              </a:pathLst>
            </a:custGeom>
            <a:gradFill>
              <a:gsLst>
                <a:gs pos="0">
                  <a:srgbClr val="ED012A"/>
                </a:gs>
                <a:gs pos="100000">
                  <a:srgbClr val="ED012A">
                    <a:lumMod val="4000"/>
                    <a:lumOff val="96000"/>
                  </a:srgbClr>
                </a:gs>
              </a:gsLst>
              <a:lin ang="0" scaled="0"/>
            </a:gra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1" name="Полилиния 40"/>
            <p:cNvSpPr/>
            <p:nvPr/>
          </p:nvSpPr>
          <p:spPr>
            <a:xfrm rot="3154859">
              <a:off x="8479783" y="235337"/>
              <a:ext cx="445319" cy="427752"/>
            </a:xfrm>
            <a:custGeom>
              <a:avLst/>
              <a:gdLst>
                <a:gd name="connsiteX0" fmla="*/ 633845 w 2867891"/>
                <a:gd name="connsiteY0" fmla="*/ 2358737 h 2878282"/>
                <a:gd name="connsiteX1" fmla="*/ 519545 w 2867891"/>
                <a:gd name="connsiteY1" fmla="*/ 2878282 h 2878282"/>
                <a:gd name="connsiteX2" fmla="*/ 0 w 2867891"/>
                <a:gd name="connsiteY2" fmla="*/ 2753591 h 2878282"/>
                <a:gd name="connsiteX3" fmla="*/ 114300 w 2867891"/>
                <a:gd name="connsiteY3" fmla="*/ 2680855 h 2878282"/>
                <a:gd name="connsiteX4" fmla="*/ 2867891 w 2867891"/>
                <a:gd name="connsiteY4" fmla="*/ 0 h 2878282"/>
                <a:gd name="connsiteX5" fmla="*/ 488372 w 2867891"/>
                <a:gd name="connsiteY5" fmla="*/ 2421082 h 2878282"/>
                <a:gd name="connsiteX6" fmla="*/ 633845 w 2867891"/>
                <a:gd name="connsiteY6" fmla="*/ 2358737 h 2878282"/>
                <a:gd name="connsiteX0" fmla="*/ 633845 w 3168681"/>
                <a:gd name="connsiteY0" fmla="*/ 2194305 h 2713850"/>
                <a:gd name="connsiteX1" fmla="*/ 519545 w 3168681"/>
                <a:gd name="connsiteY1" fmla="*/ 2713850 h 2713850"/>
                <a:gd name="connsiteX2" fmla="*/ 0 w 3168681"/>
                <a:gd name="connsiteY2" fmla="*/ 2589159 h 2713850"/>
                <a:gd name="connsiteX3" fmla="*/ 114300 w 3168681"/>
                <a:gd name="connsiteY3" fmla="*/ 2516423 h 2713850"/>
                <a:gd name="connsiteX4" fmla="*/ 3168681 w 3168681"/>
                <a:gd name="connsiteY4" fmla="*/ 0 h 2713850"/>
                <a:gd name="connsiteX5" fmla="*/ 488372 w 3168681"/>
                <a:gd name="connsiteY5" fmla="*/ 2256650 h 2713850"/>
                <a:gd name="connsiteX6" fmla="*/ 633845 w 3168681"/>
                <a:gd name="connsiteY6" fmla="*/ 2194305 h 2713850"/>
                <a:gd name="connsiteX0" fmla="*/ 633845 w 3168681"/>
                <a:gd name="connsiteY0" fmla="*/ 2263311 h 2782856"/>
                <a:gd name="connsiteX1" fmla="*/ 519545 w 3168681"/>
                <a:gd name="connsiteY1" fmla="*/ 2782856 h 2782856"/>
                <a:gd name="connsiteX2" fmla="*/ 0 w 3168681"/>
                <a:gd name="connsiteY2" fmla="*/ 2658165 h 2782856"/>
                <a:gd name="connsiteX3" fmla="*/ 114300 w 3168681"/>
                <a:gd name="connsiteY3" fmla="*/ 2585429 h 2782856"/>
                <a:gd name="connsiteX4" fmla="*/ 3168681 w 3168681"/>
                <a:gd name="connsiteY4" fmla="*/ 69006 h 2782856"/>
                <a:gd name="connsiteX5" fmla="*/ 488372 w 3168681"/>
                <a:gd name="connsiteY5" fmla="*/ 2325656 h 2782856"/>
                <a:gd name="connsiteX6" fmla="*/ 633845 w 3168681"/>
                <a:gd name="connsiteY6" fmla="*/ 2263311 h 2782856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26093 h 2783293"/>
                <a:gd name="connsiteX6" fmla="*/ 633845 w 3168681"/>
                <a:gd name="connsiteY6" fmla="*/ 2263748 h 2783293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38125 h 2783293"/>
                <a:gd name="connsiteX6" fmla="*/ 633845 w 3168681"/>
                <a:gd name="connsiteY6" fmla="*/ 2263748 h 2783293"/>
                <a:gd name="connsiteX0" fmla="*/ 671507 w 3206343"/>
                <a:gd name="connsiteY0" fmla="*/ 2287533 h 2807078"/>
                <a:gd name="connsiteX1" fmla="*/ 557207 w 3206343"/>
                <a:gd name="connsiteY1" fmla="*/ 2807078 h 2807078"/>
                <a:gd name="connsiteX2" fmla="*/ 37662 w 3206343"/>
                <a:gd name="connsiteY2" fmla="*/ 2682387 h 2807078"/>
                <a:gd name="connsiteX3" fmla="*/ 172015 w 3206343"/>
                <a:gd name="connsiteY3" fmla="*/ 2593609 h 2807078"/>
                <a:gd name="connsiteX4" fmla="*/ 3206343 w 3206343"/>
                <a:gd name="connsiteY4" fmla="*/ 93228 h 2807078"/>
                <a:gd name="connsiteX5" fmla="*/ 526034 w 3206343"/>
                <a:gd name="connsiteY5" fmla="*/ 2361910 h 2807078"/>
                <a:gd name="connsiteX6" fmla="*/ 671507 w 3206343"/>
                <a:gd name="connsiteY6" fmla="*/ 2287533 h 2807078"/>
                <a:gd name="connsiteX0" fmla="*/ 715422 w 3250258"/>
                <a:gd name="connsiteY0" fmla="*/ 2593173 h 3112718"/>
                <a:gd name="connsiteX1" fmla="*/ 601122 w 3250258"/>
                <a:gd name="connsiteY1" fmla="*/ 3112718 h 3112718"/>
                <a:gd name="connsiteX2" fmla="*/ 81577 w 3250258"/>
                <a:gd name="connsiteY2" fmla="*/ 2988027 h 3112718"/>
                <a:gd name="connsiteX3" fmla="*/ 215930 w 3250258"/>
                <a:gd name="connsiteY3" fmla="*/ 2899249 h 3112718"/>
                <a:gd name="connsiteX4" fmla="*/ 3250258 w 3250258"/>
                <a:gd name="connsiteY4" fmla="*/ 398868 h 3112718"/>
                <a:gd name="connsiteX5" fmla="*/ 569949 w 3250258"/>
                <a:gd name="connsiteY5" fmla="*/ 2667550 h 3112718"/>
                <a:gd name="connsiteX6" fmla="*/ 715422 w 3250258"/>
                <a:gd name="connsiteY6" fmla="*/ 2593173 h 3112718"/>
                <a:gd name="connsiteX0" fmla="*/ 689118 w 3223954"/>
                <a:gd name="connsiteY0" fmla="*/ 2591756 h 3111301"/>
                <a:gd name="connsiteX1" fmla="*/ 574818 w 3223954"/>
                <a:gd name="connsiteY1" fmla="*/ 3111301 h 3111301"/>
                <a:gd name="connsiteX2" fmla="*/ 55273 w 3223954"/>
                <a:gd name="connsiteY2" fmla="*/ 2986610 h 3111301"/>
                <a:gd name="connsiteX3" fmla="*/ 189626 w 3223954"/>
                <a:gd name="connsiteY3" fmla="*/ 2897832 h 3111301"/>
                <a:gd name="connsiteX4" fmla="*/ 3223954 w 3223954"/>
                <a:gd name="connsiteY4" fmla="*/ 397451 h 3111301"/>
                <a:gd name="connsiteX5" fmla="*/ 543645 w 3223954"/>
                <a:gd name="connsiteY5" fmla="*/ 2666133 h 3111301"/>
                <a:gd name="connsiteX6" fmla="*/ 689118 w 3223954"/>
                <a:gd name="connsiteY6" fmla="*/ 2591756 h 3111301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3230724" h="3103282">
                  <a:moveTo>
                    <a:pt x="695888" y="2583737"/>
                  </a:moveTo>
                  <a:lnTo>
                    <a:pt x="581588" y="3103282"/>
                  </a:lnTo>
                  <a:lnTo>
                    <a:pt x="62043" y="2978591"/>
                  </a:lnTo>
                  <a:lnTo>
                    <a:pt x="196396" y="2889813"/>
                  </a:lnTo>
                  <a:cubicBezTo>
                    <a:pt x="-586981" y="1382265"/>
                    <a:pt x="1084920" y="-923736"/>
                    <a:pt x="3230724" y="389432"/>
                  </a:cubicBezTo>
                  <a:cubicBezTo>
                    <a:pt x="1259115" y="-717260"/>
                    <a:pt x="-118817" y="1465159"/>
                    <a:pt x="550415" y="2658114"/>
                  </a:cubicBezTo>
                  <a:lnTo>
                    <a:pt x="695888" y="2583737"/>
                  </a:lnTo>
                  <a:close/>
                </a:path>
              </a:pathLst>
            </a:custGeom>
            <a:gradFill>
              <a:gsLst>
                <a:gs pos="0">
                  <a:srgbClr val="ED012A"/>
                </a:gs>
                <a:gs pos="100000">
                  <a:srgbClr val="ED012A">
                    <a:lumMod val="4000"/>
                    <a:lumOff val="96000"/>
                  </a:srgbClr>
                </a:gs>
              </a:gsLst>
              <a:lin ang="0" scaled="0"/>
            </a:gra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2" name="Полилиния 41"/>
            <p:cNvSpPr/>
            <p:nvPr/>
          </p:nvSpPr>
          <p:spPr>
            <a:xfrm rot="6263889">
              <a:off x="8528740" y="401952"/>
              <a:ext cx="445319" cy="427752"/>
            </a:xfrm>
            <a:custGeom>
              <a:avLst/>
              <a:gdLst>
                <a:gd name="connsiteX0" fmla="*/ 633845 w 2867891"/>
                <a:gd name="connsiteY0" fmla="*/ 2358737 h 2878282"/>
                <a:gd name="connsiteX1" fmla="*/ 519545 w 2867891"/>
                <a:gd name="connsiteY1" fmla="*/ 2878282 h 2878282"/>
                <a:gd name="connsiteX2" fmla="*/ 0 w 2867891"/>
                <a:gd name="connsiteY2" fmla="*/ 2753591 h 2878282"/>
                <a:gd name="connsiteX3" fmla="*/ 114300 w 2867891"/>
                <a:gd name="connsiteY3" fmla="*/ 2680855 h 2878282"/>
                <a:gd name="connsiteX4" fmla="*/ 2867891 w 2867891"/>
                <a:gd name="connsiteY4" fmla="*/ 0 h 2878282"/>
                <a:gd name="connsiteX5" fmla="*/ 488372 w 2867891"/>
                <a:gd name="connsiteY5" fmla="*/ 2421082 h 2878282"/>
                <a:gd name="connsiteX6" fmla="*/ 633845 w 2867891"/>
                <a:gd name="connsiteY6" fmla="*/ 2358737 h 2878282"/>
                <a:gd name="connsiteX0" fmla="*/ 633845 w 3168681"/>
                <a:gd name="connsiteY0" fmla="*/ 2194305 h 2713850"/>
                <a:gd name="connsiteX1" fmla="*/ 519545 w 3168681"/>
                <a:gd name="connsiteY1" fmla="*/ 2713850 h 2713850"/>
                <a:gd name="connsiteX2" fmla="*/ 0 w 3168681"/>
                <a:gd name="connsiteY2" fmla="*/ 2589159 h 2713850"/>
                <a:gd name="connsiteX3" fmla="*/ 114300 w 3168681"/>
                <a:gd name="connsiteY3" fmla="*/ 2516423 h 2713850"/>
                <a:gd name="connsiteX4" fmla="*/ 3168681 w 3168681"/>
                <a:gd name="connsiteY4" fmla="*/ 0 h 2713850"/>
                <a:gd name="connsiteX5" fmla="*/ 488372 w 3168681"/>
                <a:gd name="connsiteY5" fmla="*/ 2256650 h 2713850"/>
                <a:gd name="connsiteX6" fmla="*/ 633845 w 3168681"/>
                <a:gd name="connsiteY6" fmla="*/ 2194305 h 2713850"/>
                <a:gd name="connsiteX0" fmla="*/ 633845 w 3168681"/>
                <a:gd name="connsiteY0" fmla="*/ 2263311 h 2782856"/>
                <a:gd name="connsiteX1" fmla="*/ 519545 w 3168681"/>
                <a:gd name="connsiteY1" fmla="*/ 2782856 h 2782856"/>
                <a:gd name="connsiteX2" fmla="*/ 0 w 3168681"/>
                <a:gd name="connsiteY2" fmla="*/ 2658165 h 2782856"/>
                <a:gd name="connsiteX3" fmla="*/ 114300 w 3168681"/>
                <a:gd name="connsiteY3" fmla="*/ 2585429 h 2782856"/>
                <a:gd name="connsiteX4" fmla="*/ 3168681 w 3168681"/>
                <a:gd name="connsiteY4" fmla="*/ 69006 h 2782856"/>
                <a:gd name="connsiteX5" fmla="*/ 488372 w 3168681"/>
                <a:gd name="connsiteY5" fmla="*/ 2325656 h 2782856"/>
                <a:gd name="connsiteX6" fmla="*/ 633845 w 3168681"/>
                <a:gd name="connsiteY6" fmla="*/ 2263311 h 2782856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26093 h 2783293"/>
                <a:gd name="connsiteX6" fmla="*/ 633845 w 3168681"/>
                <a:gd name="connsiteY6" fmla="*/ 2263748 h 2783293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38125 h 2783293"/>
                <a:gd name="connsiteX6" fmla="*/ 633845 w 3168681"/>
                <a:gd name="connsiteY6" fmla="*/ 2263748 h 2783293"/>
                <a:gd name="connsiteX0" fmla="*/ 671507 w 3206343"/>
                <a:gd name="connsiteY0" fmla="*/ 2287533 h 2807078"/>
                <a:gd name="connsiteX1" fmla="*/ 557207 w 3206343"/>
                <a:gd name="connsiteY1" fmla="*/ 2807078 h 2807078"/>
                <a:gd name="connsiteX2" fmla="*/ 37662 w 3206343"/>
                <a:gd name="connsiteY2" fmla="*/ 2682387 h 2807078"/>
                <a:gd name="connsiteX3" fmla="*/ 172015 w 3206343"/>
                <a:gd name="connsiteY3" fmla="*/ 2593609 h 2807078"/>
                <a:gd name="connsiteX4" fmla="*/ 3206343 w 3206343"/>
                <a:gd name="connsiteY4" fmla="*/ 93228 h 2807078"/>
                <a:gd name="connsiteX5" fmla="*/ 526034 w 3206343"/>
                <a:gd name="connsiteY5" fmla="*/ 2361910 h 2807078"/>
                <a:gd name="connsiteX6" fmla="*/ 671507 w 3206343"/>
                <a:gd name="connsiteY6" fmla="*/ 2287533 h 2807078"/>
                <a:gd name="connsiteX0" fmla="*/ 715422 w 3250258"/>
                <a:gd name="connsiteY0" fmla="*/ 2593173 h 3112718"/>
                <a:gd name="connsiteX1" fmla="*/ 601122 w 3250258"/>
                <a:gd name="connsiteY1" fmla="*/ 3112718 h 3112718"/>
                <a:gd name="connsiteX2" fmla="*/ 81577 w 3250258"/>
                <a:gd name="connsiteY2" fmla="*/ 2988027 h 3112718"/>
                <a:gd name="connsiteX3" fmla="*/ 215930 w 3250258"/>
                <a:gd name="connsiteY3" fmla="*/ 2899249 h 3112718"/>
                <a:gd name="connsiteX4" fmla="*/ 3250258 w 3250258"/>
                <a:gd name="connsiteY4" fmla="*/ 398868 h 3112718"/>
                <a:gd name="connsiteX5" fmla="*/ 569949 w 3250258"/>
                <a:gd name="connsiteY5" fmla="*/ 2667550 h 3112718"/>
                <a:gd name="connsiteX6" fmla="*/ 715422 w 3250258"/>
                <a:gd name="connsiteY6" fmla="*/ 2593173 h 3112718"/>
                <a:gd name="connsiteX0" fmla="*/ 689118 w 3223954"/>
                <a:gd name="connsiteY0" fmla="*/ 2591756 h 3111301"/>
                <a:gd name="connsiteX1" fmla="*/ 574818 w 3223954"/>
                <a:gd name="connsiteY1" fmla="*/ 3111301 h 3111301"/>
                <a:gd name="connsiteX2" fmla="*/ 55273 w 3223954"/>
                <a:gd name="connsiteY2" fmla="*/ 2986610 h 3111301"/>
                <a:gd name="connsiteX3" fmla="*/ 189626 w 3223954"/>
                <a:gd name="connsiteY3" fmla="*/ 2897832 h 3111301"/>
                <a:gd name="connsiteX4" fmla="*/ 3223954 w 3223954"/>
                <a:gd name="connsiteY4" fmla="*/ 397451 h 3111301"/>
                <a:gd name="connsiteX5" fmla="*/ 543645 w 3223954"/>
                <a:gd name="connsiteY5" fmla="*/ 2666133 h 3111301"/>
                <a:gd name="connsiteX6" fmla="*/ 689118 w 3223954"/>
                <a:gd name="connsiteY6" fmla="*/ 2591756 h 3111301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3230724" h="3103282">
                  <a:moveTo>
                    <a:pt x="695888" y="2583737"/>
                  </a:moveTo>
                  <a:lnTo>
                    <a:pt x="581588" y="3103282"/>
                  </a:lnTo>
                  <a:lnTo>
                    <a:pt x="62043" y="2978591"/>
                  </a:lnTo>
                  <a:lnTo>
                    <a:pt x="196396" y="2889813"/>
                  </a:lnTo>
                  <a:cubicBezTo>
                    <a:pt x="-586981" y="1382265"/>
                    <a:pt x="1084920" y="-923736"/>
                    <a:pt x="3230724" y="389432"/>
                  </a:cubicBezTo>
                  <a:cubicBezTo>
                    <a:pt x="1259115" y="-717260"/>
                    <a:pt x="-118817" y="1465159"/>
                    <a:pt x="550415" y="2658114"/>
                  </a:cubicBezTo>
                  <a:lnTo>
                    <a:pt x="695888" y="2583737"/>
                  </a:lnTo>
                  <a:close/>
                </a:path>
              </a:pathLst>
            </a:custGeom>
            <a:gradFill>
              <a:gsLst>
                <a:gs pos="0">
                  <a:srgbClr val="ED012A"/>
                </a:gs>
                <a:gs pos="100000">
                  <a:srgbClr val="ED012A">
                    <a:lumMod val="4000"/>
                    <a:lumOff val="96000"/>
                  </a:srgbClr>
                </a:gs>
              </a:gsLst>
              <a:lin ang="0" scaled="0"/>
            </a:gra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3" name="Полилиния 42"/>
            <p:cNvSpPr/>
            <p:nvPr/>
          </p:nvSpPr>
          <p:spPr>
            <a:xfrm rot="9290474">
              <a:off x="8428317" y="539076"/>
              <a:ext cx="445319" cy="427753"/>
            </a:xfrm>
            <a:custGeom>
              <a:avLst/>
              <a:gdLst>
                <a:gd name="connsiteX0" fmla="*/ 633845 w 2867891"/>
                <a:gd name="connsiteY0" fmla="*/ 2358737 h 2878282"/>
                <a:gd name="connsiteX1" fmla="*/ 519545 w 2867891"/>
                <a:gd name="connsiteY1" fmla="*/ 2878282 h 2878282"/>
                <a:gd name="connsiteX2" fmla="*/ 0 w 2867891"/>
                <a:gd name="connsiteY2" fmla="*/ 2753591 h 2878282"/>
                <a:gd name="connsiteX3" fmla="*/ 114300 w 2867891"/>
                <a:gd name="connsiteY3" fmla="*/ 2680855 h 2878282"/>
                <a:gd name="connsiteX4" fmla="*/ 2867891 w 2867891"/>
                <a:gd name="connsiteY4" fmla="*/ 0 h 2878282"/>
                <a:gd name="connsiteX5" fmla="*/ 488372 w 2867891"/>
                <a:gd name="connsiteY5" fmla="*/ 2421082 h 2878282"/>
                <a:gd name="connsiteX6" fmla="*/ 633845 w 2867891"/>
                <a:gd name="connsiteY6" fmla="*/ 2358737 h 2878282"/>
                <a:gd name="connsiteX0" fmla="*/ 633845 w 3168681"/>
                <a:gd name="connsiteY0" fmla="*/ 2194305 h 2713850"/>
                <a:gd name="connsiteX1" fmla="*/ 519545 w 3168681"/>
                <a:gd name="connsiteY1" fmla="*/ 2713850 h 2713850"/>
                <a:gd name="connsiteX2" fmla="*/ 0 w 3168681"/>
                <a:gd name="connsiteY2" fmla="*/ 2589159 h 2713850"/>
                <a:gd name="connsiteX3" fmla="*/ 114300 w 3168681"/>
                <a:gd name="connsiteY3" fmla="*/ 2516423 h 2713850"/>
                <a:gd name="connsiteX4" fmla="*/ 3168681 w 3168681"/>
                <a:gd name="connsiteY4" fmla="*/ 0 h 2713850"/>
                <a:gd name="connsiteX5" fmla="*/ 488372 w 3168681"/>
                <a:gd name="connsiteY5" fmla="*/ 2256650 h 2713850"/>
                <a:gd name="connsiteX6" fmla="*/ 633845 w 3168681"/>
                <a:gd name="connsiteY6" fmla="*/ 2194305 h 2713850"/>
                <a:gd name="connsiteX0" fmla="*/ 633845 w 3168681"/>
                <a:gd name="connsiteY0" fmla="*/ 2263311 h 2782856"/>
                <a:gd name="connsiteX1" fmla="*/ 519545 w 3168681"/>
                <a:gd name="connsiteY1" fmla="*/ 2782856 h 2782856"/>
                <a:gd name="connsiteX2" fmla="*/ 0 w 3168681"/>
                <a:gd name="connsiteY2" fmla="*/ 2658165 h 2782856"/>
                <a:gd name="connsiteX3" fmla="*/ 114300 w 3168681"/>
                <a:gd name="connsiteY3" fmla="*/ 2585429 h 2782856"/>
                <a:gd name="connsiteX4" fmla="*/ 3168681 w 3168681"/>
                <a:gd name="connsiteY4" fmla="*/ 69006 h 2782856"/>
                <a:gd name="connsiteX5" fmla="*/ 488372 w 3168681"/>
                <a:gd name="connsiteY5" fmla="*/ 2325656 h 2782856"/>
                <a:gd name="connsiteX6" fmla="*/ 633845 w 3168681"/>
                <a:gd name="connsiteY6" fmla="*/ 2263311 h 2782856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26093 h 2783293"/>
                <a:gd name="connsiteX6" fmla="*/ 633845 w 3168681"/>
                <a:gd name="connsiteY6" fmla="*/ 2263748 h 2783293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38125 h 2783293"/>
                <a:gd name="connsiteX6" fmla="*/ 633845 w 3168681"/>
                <a:gd name="connsiteY6" fmla="*/ 2263748 h 2783293"/>
                <a:gd name="connsiteX0" fmla="*/ 671507 w 3206343"/>
                <a:gd name="connsiteY0" fmla="*/ 2287533 h 2807078"/>
                <a:gd name="connsiteX1" fmla="*/ 557207 w 3206343"/>
                <a:gd name="connsiteY1" fmla="*/ 2807078 h 2807078"/>
                <a:gd name="connsiteX2" fmla="*/ 37662 w 3206343"/>
                <a:gd name="connsiteY2" fmla="*/ 2682387 h 2807078"/>
                <a:gd name="connsiteX3" fmla="*/ 172015 w 3206343"/>
                <a:gd name="connsiteY3" fmla="*/ 2593609 h 2807078"/>
                <a:gd name="connsiteX4" fmla="*/ 3206343 w 3206343"/>
                <a:gd name="connsiteY4" fmla="*/ 93228 h 2807078"/>
                <a:gd name="connsiteX5" fmla="*/ 526034 w 3206343"/>
                <a:gd name="connsiteY5" fmla="*/ 2361910 h 2807078"/>
                <a:gd name="connsiteX6" fmla="*/ 671507 w 3206343"/>
                <a:gd name="connsiteY6" fmla="*/ 2287533 h 2807078"/>
                <a:gd name="connsiteX0" fmla="*/ 715422 w 3250258"/>
                <a:gd name="connsiteY0" fmla="*/ 2593173 h 3112718"/>
                <a:gd name="connsiteX1" fmla="*/ 601122 w 3250258"/>
                <a:gd name="connsiteY1" fmla="*/ 3112718 h 3112718"/>
                <a:gd name="connsiteX2" fmla="*/ 81577 w 3250258"/>
                <a:gd name="connsiteY2" fmla="*/ 2988027 h 3112718"/>
                <a:gd name="connsiteX3" fmla="*/ 215930 w 3250258"/>
                <a:gd name="connsiteY3" fmla="*/ 2899249 h 3112718"/>
                <a:gd name="connsiteX4" fmla="*/ 3250258 w 3250258"/>
                <a:gd name="connsiteY4" fmla="*/ 398868 h 3112718"/>
                <a:gd name="connsiteX5" fmla="*/ 569949 w 3250258"/>
                <a:gd name="connsiteY5" fmla="*/ 2667550 h 3112718"/>
                <a:gd name="connsiteX6" fmla="*/ 715422 w 3250258"/>
                <a:gd name="connsiteY6" fmla="*/ 2593173 h 3112718"/>
                <a:gd name="connsiteX0" fmla="*/ 689118 w 3223954"/>
                <a:gd name="connsiteY0" fmla="*/ 2591756 h 3111301"/>
                <a:gd name="connsiteX1" fmla="*/ 574818 w 3223954"/>
                <a:gd name="connsiteY1" fmla="*/ 3111301 h 3111301"/>
                <a:gd name="connsiteX2" fmla="*/ 55273 w 3223954"/>
                <a:gd name="connsiteY2" fmla="*/ 2986610 h 3111301"/>
                <a:gd name="connsiteX3" fmla="*/ 189626 w 3223954"/>
                <a:gd name="connsiteY3" fmla="*/ 2897832 h 3111301"/>
                <a:gd name="connsiteX4" fmla="*/ 3223954 w 3223954"/>
                <a:gd name="connsiteY4" fmla="*/ 397451 h 3111301"/>
                <a:gd name="connsiteX5" fmla="*/ 543645 w 3223954"/>
                <a:gd name="connsiteY5" fmla="*/ 2666133 h 3111301"/>
                <a:gd name="connsiteX6" fmla="*/ 689118 w 3223954"/>
                <a:gd name="connsiteY6" fmla="*/ 2591756 h 3111301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3230724" h="3103282">
                  <a:moveTo>
                    <a:pt x="695888" y="2583737"/>
                  </a:moveTo>
                  <a:lnTo>
                    <a:pt x="581588" y="3103282"/>
                  </a:lnTo>
                  <a:lnTo>
                    <a:pt x="62043" y="2978591"/>
                  </a:lnTo>
                  <a:lnTo>
                    <a:pt x="196396" y="2889813"/>
                  </a:lnTo>
                  <a:cubicBezTo>
                    <a:pt x="-586981" y="1382265"/>
                    <a:pt x="1084920" y="-923736"/>
                    <a:pt x="3230724" y="389432"/>
                  </a:cubicBezTo>
                  <a:cubicBezTo>
                    <a:pt x="1259115" y="-717260"/>
                    <a:pt x="-118817" y="1465159"/>
                    <a:pt x="550415" y="2658114"/>
                  </a:cubicBezTo>
                  <a:lnTo>
                    <a:pt x="695888" y="2583737"/>
                  </a:lnTo>
                  <a:close/>
                </a:path>
              </a:pathLst>
            </a:custGeom>
            <a:gradFill>
              <a:gsLst>
                <a:gs pos="0">
                  <a:srgbClr val="ED012A"/>
                </a:gs>
                <a:gs pos="100000">
                  <a:srgbClr val="ED012A">
                    <a:lumMod val="4000"/>
                    <a:lumOff val="96000"/>
                  </a:srgbClr>
                </a:gs>
              </a:gsLst>
              <a:lin ang="0" scaled="0"/>
            </a:gra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4" name="Полилиния 43"/>
            <p:cNvSpPr/>
            <p:nvPr/>
          </p:nvSpPr>
          <p:spPr>
            <a:xfrm rot="12382759">
              <a:off x="8247723" y="552244"/>
              <a:ext cx="445319" cy="427753"/>
            </a:xfrm>
            <a:custGeom>
              <a:avLst/>
              <a:gdLst>
                <a:gd name="connsiteX0" fmla="*/ 633845 w 2867891"/>
                <a:gd name="connsiteY0" fmla="*/ 2358737 h 2878282"/>
                <a:gd name="connsiteX1" fmla="*/ 519545 w 2867891"/>
                <a:gd name="connsiteY1" fmla="*/ 2878282 h 2878282"/>
                <a:gd name="connsiteX2" fmla="*/ 0 w 2867891"/>
                <a:gd name="connsiteY2" fmla="*/ 2753591 h 2878282"/>
                <a:gd name="connsiteX3" fmla="*/ 114300 w 2867891"/>
                <a:gd name="connsiteY3" fmla="*/ 2680855 h 2878282"/>
                <a:gd name="connsiteX4" fmla="*/ 2867891 w 2867891"/>
                <a:gd name="connsiteY4" fmla="*/ 0 h 2878282"/>
                <a:gd name="connsiteX5" fmla="*/ 488372 w 2867891"/>
                <a:gd name="connsiteY5" fmla="*/ 2421082 h 2878282"/>
                <a:gd name="connsiteX6" fmla="*/ 633845 w 2867891"/>
                <a:gd name="connsiteY6" fmla="*/ 2358737 h 2878282"/>
                <a:gd name="connsiteX0" fmla="*/ 633845 w 3168681"/>
                <a:gd name="connsiteY0" fmla="*/ 2194305 h 2713850"/>
                <a:gd name="connsiteX1" fmla="*/ 519545 w 3168681"/>
                <a:gd name="connsiteY1" fmla="*/ 2713850 h 2713850"/>
                <a:gd name="connsiteX2" fmla="*/ 0 w 3168681"/>
                <a:gd name="connsiteY2" fmla="*/ 2589159 h 2713850"/>
                <a:gd name="connsiteX3" fmla="*/ 114300 w 3168681"/>
                <a:gd name="connsiteY3" fmla="*/ 2516423 h 2713850"/>
                <a:gd name="connsiteX4" fmla="*/ 3168681 w 3168681"/>
                <a:gd name="connsiteY4" fmla="*/ 0 h 2713850"/>
                <a:gd name="connsiteX5" fmla="*/ 488372 w 3168681"/>
                <a:gd name="connsiteY5" fmla="*/ 2256650 h 2713850"/>
                <a:gd name="connsiteX6" fmla="*/ 633845 w 3168681"/>
                <a:gd name="connsiteY6" fmla="*/ 2194305 h 2713850"/>
                <a:gd name="connsiteX0" fmla="*/ 633845 w 3168681"/>
                <a:gd name="connsiteY0" fmla="*/ 2263311 h 2782856"/>
                <a:gd name="connsiteX1" fmla="*/ 519545 w 3168681"/>
                <a:gd name="connsiteY1" fmla="*/ 2782856 h 2782856"/>
                <a:gd name="connsiteX2" fmla="*/ 0 w 3168681"/>
                <a:gd name="connsiteY2" fmla="*/ 2658165 h 2782856"/>
                <a:gd name="connsiteX3" fmla="*/ 114300 w 3168681"/>
                <a:gd name="connsiteY3" fmla="*/ 2585429 h 2782856"/>
                <a:gd name="connsiteX4" fmla="*/ 3168681 w 3168681"/>
                <a:gd name="connsiteY4" fmla="*/ 69006 h 2782856"/>
                <a:gd name="connsiteX5" fmla="*/ 488372 w 3168681"/>
                <a:gd name="connsiteY5" fmla="*/ 2325656 h 2782856"/>
                <a:gd name="connsiteX6" fmla="*/ 633845 w 3168681"/>
                <a:gd name="connsiteY6" fmla="*/ 2263311 h 2782856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26093 h 2783293"/>
                <a:gd name="connsiteX6" fmla="*/ 633845 w 3168681"/>
                <a:gd name="connsiteY6" fmla="*/ 2263748 h 2783293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38125 h 2783293"/>
                <a:gd name="connsiteX6" fmla="*/ 633845 w 3168681"/>
                <a:gd name="connsiteY6" fmla="*/ 2263748 h 2783293"/>
                <a:gd name="connsiteX0" fmla="*/ 671507 w 3206343"/>
                <a:gd name="connsiteY0" fmla="*/ 2287533 h 2807078"/>
                <a:gd name="connsiteX1" fmla="*/ 557207 w 3206343"/>
                <a:gd name="connsiteY1" fmla="*/ 2807078 h 2807078"/>
                <a:gd name="connsiteX2" fmla="*/ 37662 w 3206343"/>
                <a:gd name="connsiteY2" fmla="*/ 2682387 h 2807078"/>
                <a:gd name="connsiteX3" fmla="*/ 172015 w 3206343"/>
                <a:gd name="connsiteY3" fmla="*/ 2593609 h 2807078"/>
                <a:gd name="connsiteX4" fmla="*/ 3206343 w 3206343"/>
                <a:gd name="connsiteY4" fmla="*/ 93228 h 2807078"/>
                <a:gd name="connsiteX5" fmla="*/ 526034 w 3206343"/>
                <a:gd name="connsiteY5" fmla="*/ 2361910 h 2807078"/>
                <a:gd name="connsiteX6" fmla="*/ 671507 w 3206343"/>
                <a:gd name="connsiteY6" fmla="*/ 2287533 h 2807078"/>
                <a:gd name="connsiteX0" fmla="*/ 715422 w 3250258"/>
                <a:gd name="connsiteY0" fmla="*/ 2593173 h 3112718"/>
                <a:gd name="connsiteX1" fmla="*/ 601122 w 3250258"/>
                <a:gd name="connsiteY1" fmla="*/ 3112718 h 3112718"/>
                <a:gd name="connsiteX2" fmla="*/ 81577 w 3250258"/>
                <a:gd name="connsiteY2" fmla="*/ 2988027 h 3112718"/>
                <a:gd name="connsiteX3" fmla="*/ 215930 w 3250258"/>
                <a:gd name="connsiteY3" fmla="*/ 2899249 h 3112718"/>
                <a:gd name="connsiteX4" fmla="*/ 3250258 w 3250258"/>
                <a:gd name="connsiteY4" fmla="*/ 398868 h 3112718"/>
                <a:gd name="connsiteX5" fmla="*/ 569949 w 3250258"/>
                <a:gd name="connsiteY5" fmla="*/ 2667550 h 3112718"/>
                <a:gd name="connsiteX6" fmla="*/ 715422 w 3250258"/>
                <a:gd name="connsiteY6" fmla="*/ 2593173 h 3112718"/>
                <a:gd name="connsiteX0" fmla="*/ 689118 w 3223954"/>
                <a:gd name="connsiteY0" fmla="*/ 2591756 h 3111301"/>
                <a:gd name="connsiteX1" fmla="*/ 574818 w 3223954"/>
                <a:gd name="connsiteY1" fmla="*/ 3111301 h 3111301"/>
                <a:gd name="connsiteX2" fmla="*/ 55273 w 3223954"/>
                <a:gd name="connsiteY2" fmla="*/ 2986610 h 3111301"/>
                <a:gd name="connsiteX3" fmla="*/ 189626 w 3223954"/>
                <a:gd name="connsiteY3" fmla="*/ 2897832 h 3111301"/>
                <a:gd name="connsiteX4" fmla="*/ 3223954 w 3223954"/>
                <a:gd name="connsiteY4" fmla="*/ 397451 h 3111301"/>
                <a:gd name="connsiteX5" fmla="*/ 543645 w 3223954"/>
                <a:gd name="connsiteY5" fmla="*/ 2666133 h 3111301"/>
                <a:gd name="connsiteX6" fmla="*/ 689118 w 3223954"/>
                <a:gd name="connsiteY6" fmla="*/ 2591756 h 3111301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3230724" h="3103282">
                  <a:moveTo>
                    <a:pt x="695888" y="2583737"/>
                  </a:moveTo>
                  <a:lnTo>
                    <a:pt x="581588" y="3103282"/>
                  </a:lnTo>
                  <a:lnTo>
                    <a:pt x="62043" y="2978591"/>
                  </a:lnTo>
                  <a:lnTo>
                    <a:pt x="196396" y="2889813"/>
                  </a:lnTo>
                  <a:cubicBezTo>
                    <a:pt x="-586981" y="1382265"/>
                    <a:pt x="1084920" y="-923736"/>
                    <a:pt x="3230724" y="389432"/>
                  </a:cubicBezTo>
                  <a:cubicBezTo>
                    <a:pt x="1259115" y="-717260"/>
                    <a:pt x="-118817" y="1465159"/>
                    <a:pt x="550415" y="2658114"/>
                  </a:cubicBezTo>
                  <a:lnTo>
                    <a:pt x="695888" y="2583737"/>
                  </a:lnTo>
                  <a:close/>
                </a:path>
              </a:pathLst>
            </a:custGeom>
            <a:gradFill>
              <a:gsLst>
                <a:gs pos="0">
                  <a:srgbClr val="ED012A"/>
                </a:gs>
                <a:gs pos="100000">
                  <a:srgbClr val="ED012A">
                    <a:lumMod val="4000"/>
                    <a:lumOff val="96000"/>
                  </a:srgbClr>
                </a:gs>
              </a:gsLst>
              <a:lin ang="0" scaled="0"/>
            </a:gra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5" name="Полилиния 44"/>
            <p:cNvSpPr/>
            <p:nvPr/>
          </p:nvSpPr>
          <p:spPr>
            <a:xfrm rot="15499168">
              <a:off x="8125807" y="416194"/>
              <a:ext cx="445319" cy="427752"/>
            </a:xfrm>
            <a:custGeom>
              <a:avLst/>
              <a:gdLst>
                <a:gd name="connsiteX0" fmla="*/ 633845 w 2867891"/>
                <a:gd name="connsiteY0" fmla="*/ 2358737 h 2878282"/>
                <a:gd name="connsiteX1" fmla="*/ 519545 w 2867891"/>
                <a:gd name="connsiteY1" fmla="*/ 2878282 h 2878282"/>
                <a:gd name="connsiteX2" fmla="*/ 0 w 2867891"/>
                <a:gd name="connsiteY2" fmla="*/ 2753591 h 2878282"/>
                <a:gd name="connsiteX3" fmla="*/ 114300 w 2867891"/>
                <a:gd name="connsiteY3" fmla="*/ 2680855 h 2878282"/>
                <a:gd name="connsiteX4" fmla="*/ 2867891 w 2867891"/>
                <a:gd name="connsiteY4" fmla="*/ 0 h 2878282"/>
                <a:gd name="connsiteX5" fmla="*/ 488372 w 2867891"/>
                <a:gd name="connsiteY5" fmla="*/ 2421082 h 2878282"/>
                <a:gd name="connsiteX6" fmla="*/ 633845 w 2867891"/>
                <a:gd name="connsiteY6" fmla="*/ 2358737 h 2878282"/>
                <a:gd name="connsiteX0" fmla="*/ 633845 w 3168681"/>
                <a:gd name="connsiteY0" fmla="*/ 2194305 h 2713850"/>
                <a:gd name="connsiteX1" fmla="*/ 519545 w 3168681"/>
                <a:gd name="connsiteY1" fmla="*/ 2713850 h 2713850"/>
                <a:gd name="connsiteX2" fmla="*/ 0 w 3168681"/>
                <a:gd name="connsiteY2" fmla="*/ 2589159 h 2713850"/>
                <a:gd name="connsiteX3" fmla="*/ 114300 w 3168681"/>
                <a:gd name="connsiteY3" fmla="*/ 2516423 h 2713850"/>
                <a:gd name="connsiteX4" fmla="*/ 3168681 w 3168681"/>
                <a:gd name="connsiteY4" fmla="*/ 0 h 2713850"/>
                <a:gd name="connsiteX5" fmla="*/ 488372 w 3168681"/>
                <a:gd name="connsiteY5" fmla="*/ 2256650 h 2713850"/>
                <a:gd name="connsiteX6" fmla="*/ 633845 w 3168681"/>
                <a:gd name="connsiteY6" fmla="*/ 2194305 h 2713850"/>
                <a:gd name="connsiteX0" fmla="*/ 633845 w 3168681"/>
                <a:gd name="connsiteY0" fmla="*/ 2263311 h 2782856"/>
                <a:gd name="connsiteX1" fmla="*/ 519545 w 3168681"/>
                <a:gd name="connsiteY1" fmla="*/ 2782856 h 2782856"/>
                <a:gd name="connsiteX2" fmla="*/ 0 w 3168681"/>
                <a:gd name="connsiteY2" fmla="*/ 2658165 h 2782856"/>
                <a:gd name="connsiteX3" fmla="*/ 114300 w 3168681"/>
                <a:gd name="connsiteY3" fmla="*/ 2585429 h 2782856"/>
                <a:gd name="connsiteX4" fmla="*/ 3168681 w 3168681"/>
                <a:gd name="connsiteY4" fmla="*/ 69006 h 2782856"/>
                <a:gd name="connsiteX5" fmla="*/ 488372 w 3168681"/>
                <a:gd name="connsiteY5" fmla="*/ 2325656 h 2782856"/>
                <a:gd name="connsiteX6" fmla="*/ 633845 w 3168681"/>
                <a:gd name="connsiteY6" fmla="*/ 2263311 h 2782856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26093 h 2783293"/>
                <a:gd name="connsiteX6" fmla="*/ 633845 w 3168681"/>
                <a:gd name="connsiteY6" fmla="*/ 2263748 h 2783293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38125 h 2783293"/>
                <a:gd name="connsiteX6" fmla="*/ 633845 w 3168681"/>
                <a:gd name="connsiteY6" fmla="*/ 2263748 h 2783293"/>
                <a:gd name="connsiteX0" fmla="*/ 671507 w 3206343"/>
                <a:gd name="connsiteY0" fmla="*/ 2287533 h 2807078"/>
                <a:gd name="connsiteX1" fmla="*/ 557207 w 3206343"/>
                <a:gd name="connsiteY1" fmla="*/ 2807078 h 2807078"/>
                <a:gd name="connsiteX2" fmla="*/ 37662 w 3206343"/>
                <a:gd name="connsiteY2" fmla="*/ 2682387 h 2807078"/>
                <a:gd name="connsiteX3" fmla="*/ 172015 w 3206343"/>
                <a:gd name="connsiteY3" fmla="*/ 2593609 h 2807078"/>
                <a:gd name="connsiteX4" fmla="*/ 3206343 w 3206343"/>
                <a:gd name="connsiteY4" fmla="*/ 93228 h 2807078"/>
                <a:gd name="connsiteX5" fmla="*/ 526034 w 3206343"/>
                <a:gd name="connsiteY5" fmla="*/ 2361910 h 2807078"/>
                <a:gd name="connsiteX6" fmla="*/ 671507 w 3206343"/>
                <a:gd name="connsiteY6" fmla="*/ 2287533 h 2807078"/>
                <a:gd name="connsiteX0" fmla="*/ 715422 w 3250258"/>
                <a:gd name="connsiteY0" fmla="*/ 2593173 h 3112718"/>
                <a:gd name="connsiteX1" fmla="*/ 601122 w 3250258"/>
                <a:gd name="connsiteY1" fmla="*/ 3112718 h 3112718"/>
                <a:gd name="connsiteX2" fmla="*/ 81577 w 3250258"/>
                <a:gd name="connsiteY2" fmla="*/ 2988027 h 3112718"/>
                <a:gd name="connsiteX3" fmla="*/ 215930 w 3250258"/>
                <a:gd name="connsiteY3" fmla="*/ 2899249 h 3112718"/>
                <a:gd name="connsiteX4" fmla="*/ 3250258 w 3250258"/>
                <a:gd name="connsiteY4" fmla="*/ 398868 h 3112718"/>
                <a:gd name="connsiteX5" fmla="*/ 569949 w 3250258"/>
                <a:gd name="connsiteY5" fmla="*/ 2667550 h 3112718"/>
                <a:gd name="connsiteX6" fmla="*/ 715422 w 3250258"/>
                <a:gd name="connsiteY6" fmla="*/ 2593173 h 3112718"/>
                <a:gd name="connsiteX0" fmla="*/ 689118 w 3223954"/>
                <a:gd name="connsiteY0" fmla="*/ 2591756 h 3111301"/>
                <a:gd name="connsiteX1" fmla="*/ 574818 w 3223954"/>
                <a:gd name="connsiteY1" fmla="*/ 3111301 h 3111301"/>
                <a:gd name="connsiteX2" fmla="*/ 55273 w 3223954"/>
                <a:gd name="connsiteY2" fmla="*/ 2986610 h 3111301"/>
                <a:gd name="connsiteX3" fmla="*/ 189626 w 3223954"/>
                <a:gd name="connsiteY3" fmla="*/ 2897832 h 3111301"/>
                <a:gd name="connsiteX4" fmla="*/ 3223954 w 3223954"/>
                <a:gd name="connsiteY4" fmla="*/ 397451 h 3111301"/>
                <a:gd name="connsiteX5" fmla="*/ 543645 w 3223954"/>
                <a:gd name="connsiteY5" fmla="*/ 2666133 h 3111301"/>
                <a:gd name="connsiteX6" fmla="*/ 689118 w 3223954"/>
                <a:gd name="connsiteY6" fmla="*/ 2591756 h 3111301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3230724" h="3103282">
                  <a:moveTo>
                    <a:pt x="695888" y="2583737"/>
                  </a:moveTo>
                  <a:lnTo>
                    <a:pt x="581588" y="3103282"/>
                  </a:lnTo>
                  <a:lnTo>
                    <a:pt x="62043" y="2978591"/>
                  </a:lnTo>
                  <a:lnTo>
                    <a:pt x="196396" y="2889813"/>
                  </a:lnTo>
                  <a:cubicBezTo>
                    <a:pt x="-586981" y="1382265"/>
                    <a:pt x="1084920" y="-923736"/>
                    <a:pt x="3230724" y="389432"/>
                  </a:cubicBezTo>
                  <a:cubicBezTo>
                    <a:pt x="1259115" y="-717260"/>
                    <a:pt x="-118817" y="1465159"/>
                    <a:pt x="550415" y="2658114"/>
                  </a:cubicBezTo>
                  <a:lnTo>
                    <a:pt x="695888" y="2583737"/>
                  </a:lnTo>
                  <a:close/>
                </a:path>
              </a:pathLst>
            </a:custGeom>
            <a:gradFill>
              <a:gsLst>
                <a:gs pos="0">
                  <a:srgbClr val="ED012A"/>
                </a:gs>
                <a:gs pos="100000">
                  <a:srgbClr val="ED012A">
                    <a:lumMod val="4000"/>
                    <a:lumOff val="96000"/>
                  </a:srgbClr>
                </a:gs>
              </a:gsLst>
              <a:lin ang="0" scaled="0"/>
            </a:gra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6" name="Полилиния 45"/>
            <p:cNvSpPr/>
            <p:nvPr/>
          </p:nvSpPr>
          <p:spPr>
            <a:xfrm rot="18547876">
              <a:off x="8167221" y="238459"/>
              <a:ext cx="445319" cy="427752"/>
            </a:xfrm>
            <a:custGeom>
              <a:avLst/>
              <a:gdLst>
                <a:gd name="connsiteX0" fmla="*/ 633845 w 2867891"/>
                <a:gd name="connsiteY0" fmla="*/ 2358737 h 2878282"/>
                <a:gd name="connsiteX1" fmla="*/ 519545 w 2867891"/>
                <a:gd name="connsiteY1" fmla="*/ 2878282 h 2878282"/>
                <a:gd name="connsiteX2" fmla="*/ 0 w 2867891"/>
                <a:gd name="connsiteY2" fmla="*/ 2753591 h 2878282"/>
                <a:gd name="connsiteX3" fmla="*/ 114300 w 2867891"/>
                <a:gd name="connsiteY3" fmla="*/ 2680855 h 2878282"/>
                <a:gd name="connsiteX4" fmla="*/ 2867891 w 2867891"/>
                <a:gd name="connsiteY4" fmla="*/ 0 h 2878282"/>
                <a:gd name="connsiteX5" fmla="*/ 488372 w 2867891"/>
                <a:gd name="connsiteY5" fmla="*/ 2421082 h 2878282"/>
                <a:gd name="connsiteX6" fmla="*/ 633845 w 2867891"/>
                <a:gd name="connsiteY6" fmla="*/ 2358737 h 2878282"/>
                <a:gd name="connsiteX0" fmla="*/ 633845 w 3168681"/>
                <a:gd name="connsiteY0" fmla="*/ 2194305 h 2713850"/>
                <a:gd name="connsiteX1" fmla="*/ 519545 w 3168681"/>
                <a:gd name="connsiteY1" fmla="*/ 2713850 h 2713850"/>
                <a:gd name="connsiteX2" fmla="*/ 0 w 3168681"/>
                <a:gd name="connsiteY2" fmla="*/ 2589159 h 2713850"/>
                <a:gd name="connsiteX3" fmla="*/ 114300 w 3168681"/>
                <a:gd name="connsiteY3" fmla="*/ 2516423 h 2713850"/>
                <a:gd name="connsiteX4" fmla="*/ 3168681 w 3168681"/>
                <a:gd name="connsiteY4" fmla="*/ 0 h 2713850"/>
                <a:gd name="connsiteX5" fmla="*/ 488372 w 3168681"/>
                <a:gd name="connsiteY5" fmla="*/ 2256650 h 2713850"/>
                <a:gd name="connsiteX6" fmla="*/ 633845 w 3168681"/>
                <a:gd name="connsiteY6" fmla="*/ 2194305 h 2713850"/>
                <a:gd name="connsiteX0" fmla="*/ 633845 w 3168681"/>
                <a:gd name="connsiteY0" fmla="*/ 2263311 h 2782856"/>
                <a:gd name="connsiteX1" fmla="*/ 519545 w 3168681"/>
                <a:gd name="connsiteY1" fmla="*/ 2782856 h 2782856"/>
                <a:gd name="connsiteX2" fmla="*/ 0 w 3168681"/>
                <a:gd name="connsiteY2" fmla="*/ 2658165 h 2782856"/>
                <a:gd name="connsiteX3" fmla="*/ 114300 w 3168681"/>
                <a:gd name="connsiteY3" fmla="*/ 2585429 h 2782856"/>
                <a:gd name="connsiteX4" fmla="*/ 3168681 w 3168681"/>
                <a:gd name="connsiteY4" fmla="*/ 69006 h 2782856"/>
                <a:gd name="connsiteX5" fmla="*/ 488372 w 3168681"/>
                <a:gd name="connsiteY5" fmla="*/ 2325656 h 2782856"/>
                <a:gd name="connsiteX6" fmla="*/ 633845 w 3168681"/>
                <a:gd name="connsiteY6" fmla="*/ 2263311 h 2782856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26093 h 2783293"/>
                <a:gd name="connsiteX6" fmla="*/ 633845 w 3168681"/>
                <a:gd name="connsiteY6" fmla="*/ 2263748 h 2783293"/>
                <a:gd name="connsiteX0" fmla="*/ 633845 w 3168681"/>
                <a:gd name="connsiteY0" fmla="*/ 2263748 h 2783293"/>
                <a:gd name="connsiteX1" fmla="*/ 519545 w 3168681"/>
                <a:gd name="connsiteY1" fmla="*/ 2783293 h 2783293"/>
                <a:gd name="connsiteX2" fmla="*/ 0 w 3168681"/>
                <a:gd name="connsiteY2" fmla="*/ 2658602 h 2783293"/>
                <a:gd name="connsiteX3" fmla="*/ 134353 w 3168681"/>
                <a:gd name="connsiteY3" fmla="*/ 2569824 h 2783293"/>
                <a:gd name="connsiteX4" fmla="*/ 3168681 w 3168681"/>
                <a:gd name="connsiteY4" fmla="*/ 69443 h 2783293"/>
                <a:gd name="connsiteX5" fmla="*/ 488372 w 3168681"/>
                <a:gd name="connsiteY5" fmla="*/ 2338125 h 2783293"/>
                <a:gd name="connsiteX6" fmla="*/ 633845 w 3168681"/>
                <a:gd name="connsiteY6" fmla="*/ 2263748 h 2783293"/>
                <a:gd name="connsiteX0" fmla="*/ 671507 w 3206343"/>
                <a:gd name="connsiteY0" fmla="*/ 2287533 h 2807078"/>
                <a:gd name="connsiteX1" fmla="*/ 557207 w 3206343"/>
                <a:gd name="connsiteY1" fmla="*/ 2807078 h 2807078"/>
                <a:gd name="connsiteX2" fmla="*/ 37662 w 3206343"/>
                <a:gd name="connsiteY2" fmla="*/ 2682387 h 2807078"/>
                <a:gd name="connsiteX3" fmla="*/ 172015 w 3206343"/>
                <a:gd name="connsiteY3" fmla="*/ 2593609 h 2807078"/>
                <a:gd name="connsiteX4" fmla="*/ 3206343 w 3206343"/>
                <a:gd name="connsiteY4" fmla="*/ 93228 h 2807078"/>
                <a:gd name="connsiteX5" fmla="*/ 526034 w 3206343"/>
                <a:gd name="connsiteY5" fmla="*/ 2361910 h 2807078"/>
                <a:gd name="connsiteX6" fmla="*/ 671507 w 3206343"/>
                <a:gd name="connsiteY6" fmla="*/ 2287533 h 2807078"/>
                <a:gd name="connsiteX0" fmla="*/ 715422 w 3250258"/>
                <a:gd name="connsiteY0" fmla="*/ 2593173 h 3112718"/>
                <a:gd name="connsiteX1" fmla="*/ 601122 w 3250258"/>
                <a:gd name="connsiteY1" fmla="*/ 3112718 h 3112718"/>
                <a:gd name="connsiteX2" fmla="*/ 81577 w 3250258"/>
                <a:gd name="connsiteY2" fmla="*/ 2988027 h 3112718"/>
                <a:gd name="connsiteX3" fmla="*/ 215930 w 3250258"/>
                <a:gd name="connsiteY3" fmla="*/ 2899249 h 3112718"/>
                <a:gd name="connsiteX4" fmla="*/ 3250258 w 3250258"/>
                <a:gd name="connsiteY4" fmla="*/ 398868 h 3112718"/>
                <a:gd name="connsiteX5" fmla="*/ 569949 w 3250258"/>
                <a:gd name="connsiteY5" fmla="*/ 2667550 h 3112718"/>
                <a:gd name="connsiteX6" fmla="*/ 715422 w 3250258"/>
                <a:gd name="connsiteY6" fmla="*/ 2593173 h 3112718"/>
                <a:gd name="connsiteX0" fmla="*/ 689118 w 3223954"/>
                <a:gd name="connsiteY0" fmla="*/ 2591756 h 3111301"/>
                <a:gd name="connsiteX1" fmla="*/ 574818 w 3223954"/>
                <a:gd name="connsiteY1" fmla="*/ 3111301 h 3111301"/>
                <a:gd name="connsiteX2" fmla="*/ 55273 w 3223954"/>
                <a:gd name="connsiteY2" fmla="*/ 2986610 h 3111301"/>
                <a:gd name="connsiteX3" fmla="*/ 189626 w 3223954"/>
                <a:gd name="connsiteY3" fmla="*/ 2897832 h 3111301"/>
                <a:gd name="connsiteX4" fmla="*/ 3223954 w 3223954"/>
                <a:gd name="connsiteY4" fmla="*/ 397451 h 3111301"/>
                <a:gd name="connsiteX5" fmla="*/ 543645 w 3223954"/>
                <a:gd name="connsiteY5" fmla="*/ 2666133 h 3111301"/>
                <a:gd name="connsiteX6" fmla="*/ 689118 w 3223954"/>
                <a:gd name="connsiteY6" fmla="*/ 2591756 h 3111301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  <a:gd name="connsiteX0" fmla="*/ 695888 w 3230724"/>
                <a:gd name="connsiteY0" fmla="*/ 2583737 h 3103282"/>
                <a:gd name="connsiteX1" fmla="*/ 581588 w 3230724"/>
                <a:gd name="connsiteY1" fmla="*/ 3103282 h 3103282"/>
                <a:gd name="connsiteX2" fmla="*/ 62043 w 3230724"/>
                <a:gd name="connsiteY2" fmla="*/ 2978591 h 3103282"/>
                <a:gd name="connsiteX3" fmla="*/ 196396 w 3230724"/>
                <a:gd name="connsiteY3" fmla="*/ 2889813 h 3103282"/>
                <a:gd name="connsiteX4" fmla="*/ 3230724 w 3230724"/>
                <a:gd name="connsiteY4" fmla="*/ 389432 h 3103282"/>
                <a:gd name="connsiteX5" fmla="*/ 550415 w 3230724"/>
                <a:gd name="connsiteY5" fmla="*/ 2658114 h 3103282"/>
                <a:gd name="connsiteX6" fmla="*/ 695888 w 3230724"/>
                <a:gd name="connsiteY6" fmla="*/ 2583737 h 310328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3230724" h="3103282">
                  <a:moveTo>
                    <a:pt x="695888" y="2583737"/>
                  </a:moveTo>
                  <a:lnTo>
                    <a:pt x="581588" y="3103282"/>
                  </a:lnTo>
                  <a:lnTo>
                    <a:pt x="62043" y="2978591"/>
                  </a:lnTo>
                  <a:lnTo>
                    <a:pt x="196396" y="2889813"/>
                  </a:lnTo>
                  <a:cubicBezTo>
                    <a:pt x="-586981" y="1382265"/>
                    <a:pt x="1084920" y="-923736"/>
                    <a:pt x="3230724" y="389432"/>
                  </a:cubicBezTo>
                  <a:cubicBezTo>
                    <a:pt x="1259115" y="-717260"/>
                    <a:pt x="-118817" y="1465159"/>
                    <a:pt x="550415" y="2658114"/>
                  </a:cubicBezTo>
                  <a:lnTo>
                    <a:pt x="695888" y="2583737"/>
                  </a:lnTo>
                  <a:close/>
                </a:path>
              </a:pathLst>
            </a:custGeom>
            <a:gradFill>
              <a:gsLst>
                <a:gs pos="0">
                  <a:srgbClr val="ED012A"/>
                </a:gs>
                <a:gs pos="100000">
                  <a:srgbClr val="ED012A">
                    <a:lumMod val="4000"/>
                    <a:lumOff val="96000"/>
                  </a:srgbClr>
                </a:gs>
              </a:gsLst>
              <a:lin ang="0" scaled="0"/>
            </a:gra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7" name="Полилиния 46"/>
            <p:cNvSpPr/>
            <p:nvPr/>
          </p:nvSpPr>
          <p:spPr>
            <a:xfrm>
              <a:off x="8394784" y="414380"/>
              <a:ext cx="313218" cy="309456"/>
            </a:xfrm>
            <a:custGeom>
              <a:avLst/>
              <a:gdLst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  <a:gd name="connsiteX0" fmla="*/ 1132764 w 2272352"/>
                <a:gd name="connsiteY0" fmla="*/ 0 h 2245056"/>
                <a:gd name="connsiteX1" fmla="*/ 2047164 w 2272352"/>
                <a:gd name="connsiteY1" fmla="*/ 457200 h 2245056"/>
                <a:gd name="connsiteX2" fmla="*/ 2272352 w 2272352"/>
                <a:gd name="connsiteY2" fmla="*/ 1453486 h 2245056"/>
                <a:gd name="connsiteX3" fmla="*/ 1637731 w 2272352"/>
                <a:gd name="connsiteY3" fmla="*/ 2245056 h 2245056"/>
                <a:gd name="connsiteX4" fmla="*/ 620973 w 2272352"/>
                <a:gd name="connsiteY4" fmla="*/ 2245056 h 2245056"/>
                <a:gd name="connsiteX5" fmla="*/ 0 w 2272352"/>
                <a:gd name="connsiteY5" fmla="*/ 1446662 h 2245056"/>
                <a:gd name="connsiteX6" fmla="*/ 211540 w 2272352"/>
                <a:gd name="connsiteY6" fmla="*/ 457200 h 2245056"/>
                <a:gd name="connsiteX7" fmla="*/ 1132764 w 2272352"/>
                <a:gd name="connsiteY7" fmla="*/ 0 h 224505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2272352" h="2245056">
                  <a:moveTo>
                    <a:pt x="1132764" y="0"/>
                  </a:moveTo>
                  <a:cubicBezTo>
                    <a:pt x="1144137" y="459474"/>
                    <a:pt x="1537647" y="843887"/>
                    <a:pt x="2047164" y="457200"/>
                  </a:cubicBezTo>
                  <a:cubicBezTo>
                    <a:pt x="1624084" y="782471"/>
                    <a:pt x="1719617" y="1298812"/>
                    <a:pt x="2272352" y="1453486"/>
                  </a:cubicBezTo>
                  <a:cubicBezTo>
                    <a:pt x="1712794" y="1287439"/>
                    <a:pt x="1392071" y="1796954"/>
                    <a:pt x="1637731" y="2245056"/>
                  </a:cubicBezTo>
                  <a:cubicBezTo>
                    <a:pt x="1387523" y="1794679"/>
                    <a:pt x="898477" y="1699146"/>
                    <a:pt x="620973" y="2245056"/>
                  </a:cubicBezTo>
                  <a:cubicBezTo>
                    <a:pt x="891653" y="1719618"/>
                    <a:pt x="527713" y="1357952"/>
                    <a:pt x="0" y="1446662"/>
                  </a:cubicBezTo>
                  <a:cubicBezTo>
                    <a:pt x="575480" y="1294262"/>
                    <a:pt x="598227" y="780197"/>
                    <a:pt x="211540" y="457200"/>
                  </a:cubicBezTo>
                  <a:cubicBezTo>
                    <a:pt x="593678" y="775648"/>
                    <a:pt x="1146411" y="609600"/>
                    <a:pt x="1132764" y="0"/>
                  </a:cubicBezTo>
                  <a:close/>
                </a:path>
              </a:pathLst>
            </a:custGeom>
            <a:solidFill>
              <a:srgbClr val="8E6877"/>
            </a:soli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8" name="Овал 47"/>
            <p:cNvSpPr/>
            <p:nvPr/>
          </p:nvSpPr>
          <p:spPr>
            <a:xfrm>
              <a:off x="8511418" y="567626"/>
              <a:ext cx="80183" cy="80183"/>
            </a:xfrm>
            <a:prstGeom prst="ellipse">
              <a:avLst/>
            </a:prstGeom>
            <a:solidFill>
              <a:srgbClr val="C8B3BC"/>
            </a:soli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49" name="Овал 48"/>
            <p:cNvSpPr/>
            <p:nvPr/>
          </p:nvSpPr>
          <p:spPr>
            <a:xfrm>
              <a:off x="8535166" y="579145"/>
              <a:ext cx="30807" cy="30807"/>
            </a:xfrm>
            <a:prstGeom prst="ellipse">
              <a:avLst/>
            </a:prstGeom>
            <a:solidFill>
              <a:srgbClr val="8E6877"/>
            </a:solidFill>
            <a:ln w="0">
              <a:noFill/>
            </a:ln>
            <a:effectLst>
              <a:outerShdw blurRad="12700" dist="127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44130" y="0"/>
            <a:ext cx="6911211" cy="949962"/>
          </a:xfrm>
          <a:prstGeom prst="rect">
            <a:avLst/>
          </a:prstGeom>
        </p:spPr>
        <p:txBody>
          <a:bodyPr anchor="ctr" anchorCtr="0"/>
          <a:lstStyle>
            <a:lvl1pPr>
              <a:lnSpc>
                <a:spcPct val="80000"/>
              </a:lnSpc>
              <a:defRPr sz="3200">
                <a:solidFill>
                  <a:schemeClr val="bg1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50" name="Прямоугольник 49"/>
          <p:cNvSpPr/>
          <p:nvPr userDrawn="1"/>
        </p:nvSpPr>
        <p:spPr>
          <a:xfrm>
            <a:off x="0" y="6799684"/>
            <a:ext cx="9144000" cy="58316"/>
          </a:xfrm>
          <a:prstGeom prst="rect">
            <a:avLst/>
          </a:prstGeom>
          <a:solidFill>
            <a:srgbClr val="ED012A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957886720"/>
      </p:ext>
    </p:extLst>
  </p:cSld>
  <p:clrMapOvr>
    <a:masterClrMapping/>
  </p:clrMapOvr>
  <p:transition spd="slow">
    <p:push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A58BD320-F99E-4555-A168-E6563372A4D8}" type="datetimeFigureOut">
              <a:rPr lang="en-US" smtClean="0"/>
              <a:pPr/>
              <a:t>3/28/2012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C9B6157C-AC42-4131-A1C6-036CCE943DD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</p:sldLayoutIdLst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Источники обеспечения лекарственными препаратами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81000" y="1905000"/>
            <a:ext cx="8534400" cy="4191000"/>
          </a:xfrm>
        </p:spPr>
        <p:txBody>
          <a:bodyPr/>
          <a:lstStyle/>
          <a:p>
            <a:r>
              <a:rPr lang="ru-RU" dirty="0" smtClean="0"/>
              <a:t>Программа ОНЛС – Федеральная льгота (соцпакет)</a:t>
            </a:r>
          </a:p>
          <a:p>
            <a:r>
              <a:rPr lang="ru-RU" dirty="0" smtClean="0"/>
              <a:t>7 нозологий</a:t>
            </a:r>
          </a:p>
          <a:p>
            <a:r>
              <a:rPr lang="ru-RU" dirty="0" smtClean="0"/>
              <a:t>Региональная льгота</a:t>
            </a:r>
          </a:p>
          <a:p>
            <a:r>
              <a:rPr lang="ru-RU" dirty="0" smtClean="0"/>
              <a:t>Высокотехнологичная медицинская помощь</a:t>
            </a:r>
          </a:p>
          <a:p>
            <a:r>
              <a:rPr lang="ru-RU" dirty="0" smtClean="0"/>
              <a:t>Специальные программы в регионах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1. Программа ОНЛС – </a:t>
            </a:r>
            <a:r>
              <a:rPr lang="ru-RU" sz="3100" dirty="0" smtClean="0"/>
              <a:t>обеспечение необходимыми лекарственными средствами</a:t>
            </a:r>
            <a:endParaRPr lang="en-US" sz="3100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229600" cy="4876800"/>
          </a:xfrm>
        </p:spPr>
        <p:txBody>
          <a:bodyPr>
            <a:normAutofit lnSpcReduction="10000"/>
          </a:bodyPr>
          <a:lstStyle/>
          <a:p>
            <a:r>
              <a:rPr lang="ru-RU" sz="2000" dirty="0" smtClean="0"/>
              <a:t>Определенные категории граждан, в т.ч. </a:t>
            </a:r>
            <a:r>
              <a:rPr lang="ru-RU" sz="2000" b="1" dirty="0" smtClean="0"/>
              <a:t>инвалиды</a:t>
            </a:r>
            <a:r>
              <a:rPr lang="ru-RU" sz="2000" dirty="0" smtClean="0"/>
              <a:t>, имеют право на получение государственной социальной помощи в виде набора социальных услуг («соцпакет»).</a:t>
            </a:r>
          </a:p>
          <a:p>
            <a:r>
              <a:rPr lang="ru-RU" sz="2000" dirty="0" smtClean="0"/>
              <a:t>Соцпакет состоит из 3 частей:</a:t>
            </a:r>
          </a:p>
          <a:p>
            <a:pPr indent="3175">
              <a:buNone/>
              <a:tabLst>
                <a:tab pos="682625" algn="l"/>
              </a:tabLst>
            </a:pPr>
            <a:r>
              <a:rPr lang="ru-RU" sz="2000" dirty="0" smtClean="0"/>
              <a:t>1. Бесплатные лекарственные препараты по рецептам врача в соответствии со стандартами мед. Помощи (Перечень лекарственных препаратов, утвержденный Приказом Минздравсоцразвития РФ №665);</a:t>
            </a:r>
          </a:p>
          <a:p>
            <a:pPr indent="3175">
              <a:buNone/>
              <a:tabLst>
                <a:tab pos="682625" algn="l"/>
              </a:tabLst>
            </a:pPr>
            <a:r>
              <a:rPr lang="ru-RU" sz="2000" dirty="0" smtClean="0"/>
              <a:t>2. Путевка на санаторно-курортное лечение (при наличии медицинских показаний, в целях профилактики основных заболеваний)</a:t>
            </a:r>
          </a:p>
          <a:p>
            <a:pPr indent="3175">
              <a:buNone/>
              <a:tabLst>
                <a:tab pos="682625" algn="l"/>
              </a:tabLst>
            </a:pPr>
            <a:r>
              <a:rPr lang="ru-RU" sz="2000" dirty="0" smtClean="0"/>
              <a:t>3. Бесплатный проезд к месту лечения и обратно на пригородном железнодорожном транспорте, а также на междугородном транспорте</a:t>
            </a:r>
          </a:p>
          <a:p>
            <a:pPr indent="3175">
              <a:buNone/>
              <a:tabLst>
                <a:tab pos="682625" algn="l"/>
              </a:tabLst>
            </a:pPr>
            <a:endParaRPr lang="ru-RU" sz="2000" dirty="0" smtClean="0"/>
          </a:p>
          <a:p>
            <a:pPr indent="3175">
              <a:buNone/>
              <a:tabLst>
                <a:tab pos="682625" algn="l"/>
              </a:tabLst>
            </a:pPr>
            <a:r>
              <a:rPr lang="ru-RU" sz="1400" dirty="0" smtClean="0"/>
              <a:t>*Федеральный закон от 17 июля 1999  г. N 178-ФЗ «О государственной социальной помощи» ст.6.2</a:t>
            </a:r>
          </a:p>
          <a:p>
            <a:pPr indent="3175">
              <a:buNone/>
              <a:tabLst>
                <a:tab pos="682625" algn="l"/>
              </a:tabLst>
            </a:pPr>
            <a:endParaRPr lang="ru-RU" sz="2000" dirty="0" smtClean="0"/>
          </a:p>
          <a:p>
            <a:endParaRPr lang="en-US" sz="2000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ru-RU" dirty="0" smtClean="0"/>
              <a:t>Что такое инвалидность?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876800"/>
          </a:xfrm>
        </p:spPr>
        <p:txBody>
          <a:bodyPr>
            <a:normAutofit fontScale="92500" lnSpcReduction="20000"/>
          </a:bodyPr>
          <a:lstStyle/>
          <a:p>
            <a:r>
              <a:rPr lang="ru-RU" sz="2000" dirty="0" smtClean="0"/>
              <a:t>Условиями признания гражданина инвалидом являются </a:t>
            </a:r>
            <a:r>
              <a:rPr lang="ru-RU" sz="2000" b="1" dirty="0" smtClean="0"/>
              <a:t>наличие трёх факторов</a:t>
            </a:r>
            <a:r>
              <a:rPr lang="ru-RU" sz="2000" dirty="0" smtClean="0"/>
              <a:t> (условий):</a:t>
            </a:r>
          </a:p>
          <a:p>
            <a:pPr>
              <a:buNone/>
            </a:pPr>
            <a:r>
              <a:rPr lang="ru-RU" sz="2000" dirty="0" smtClean="0"/>
              <a:t>а) нарушение здоровья со стойким расстройством функций организма, обусловленное заболеваниями, последствиями травм или дефектами;</a:t>
            </a:r>
          </a:p>
          <a:p>
            <a:pPr>
              <a:buNone/>
            </a:pPr>
            <a:r>
              <a:rPr lang="ru-RU" sz="2000" dirty="0" smtClean="0"/>
              <a:t>б) ограничение жизнедеятельности;</a:t>
            </a:r>
          </a:p>
          <a:p>
            <a:pPr>
              <a:buNone/>
            </a:pPr>
            <a:r>
              <a:rPr lang="ru-RU" sz="2000" dirty="0" smtClean="0"/>
              <a:t>в) необходимость в мерах социальной защиты, включая реабилитацию.</a:t>
            </a:r>
          </a:p>
          <a:p>
            <a:pPr>
              <a:buNone/>
            </a:pPr>
            <a:r>
              <a:rPr lang="ru-RU" sz="2000" dirty="0" smtClean="0"/>
              <a:t>Причем </a:t>
            </a:r>
            <a:r>
              <a:rPr lang="ru-RU" sz="2000" dirty="0"/>
              <a:t>наличие одного из признаков не гарантирует установление инвалидности</a:t>
            </a:r>
            <a:r>
              <a:rPr lang="ru-RU" sz="2000" dirty="0" smtClean="0"/>
              <a:t>.</a:t>
            </a:r>
          </a:p>
          <a:p>
            <a:pPr>
              <a:buNone/>
            </a:pPr>
            <a:endParaRPr lang="ru-RU" sz="2000" dirty="0" smtClean="0"/>
          </a:p>
          <a:p>
            <a:r>
              <a:rPr lang="ru-RU" sz="2000" dirty="0" smtClean="0"/>
              <a:t>Признание гражданина инвалидом осуществляется при проведении медико-социальной экспертизы (МСЭ) исходя из комплексной оценки состояния организма гражданина с использованием </a:t>
            </a:r>
            <a:r>
              <a:rPr lang="ru-RU" sz="2000" b="1" dirty="0" smtClean="0"/>
              <a:t>классификаций и критериев</a:t>
            </a:r>
            <a:r>
              <a:rPr lang="ru-RU" sz="2000" dirty="0" smtClean="0"/>
              <a:t>, утверждаемых Минздравсоцразвития РФ.</a:t>
            </a:r>
          </a:p>
          <a:p>
            <a:r>
              <a:rPr lang="ru-RU" sz="2000" dirty="0" smtClean="0"/>
              <a:t>МСЭ проводится для установления того, насколько жизнедеятельность гражданина ограничена и что нужно для его реабилитации.</a:t>
            </a:r>
          </a:p>
          <a:p>
            <a:r>
              <a:rPr lang="ru-RU" sz="2000" dirty="0" smtClean="0"/>
              <a:t>Решение бюро МСЭ можно обжаловать в вышестоящее бюро МСЭ в течение </a:t>
            </a:r>
            <a:r>
              <a:rPr lang="ru-RU" sz="2000" b="1" dirty="0" smtClean="0"/>
              <a:t>1 месяца</a:t>
            </a:r>
            <a:r>
              <a:rPr lang="ru-RU" sz="2000" dirty="0" smtClean="0"/>
              <a:t>.</a:t>
            </a:r>
            <a:endParaRPr lang="ru-RU" sz="2000" dirty="0"/>
          </a:p>
          <a:p>
            <a:endParaRPr lang="ru-RU" sz="2000" dirty="0" smtClean="0"/>
          </a:p>
          <a:p>
            <a:endParaRPr lang="en-US" sz="2000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28600"/>
            <a:ext cx="8686800" cy="990600"/>
          </a:xfrm>
        </p:spPr>
        <p:txBody>
          <a:bodyPr>
            <a:noAutofit/>
          </a:bodyPr>
          <a:lstStyle/>
          <a:p>
            <a:pPr algn="ctr"/>
            <a:r>
              <a:rPr lang="ru-RU" sz="3600" dirty="0" smtClean="0"/>
              <a:t>Проблемы лекарственного обесепечения в рамках программы ОНЛС</a:t>
            </a:r>
            <a:endParaRPr lang="en-US" sz="3600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81000" y="1600200"/>
            <a:ext cx="8458200" cy="4724400"/>
          </a:xfrm>
        </p:spPr>
        <p:txBody>
          <a:bodyPr>
            <a:normAutofit fontScale="92500" lnSpcReduction="10000"/>
          </a:bodyPr>
          <a:lstStyle/>
          <a:p>
            <a:r>
              <a:rPr lang="ru-RU" sz="2000" dirty="0" smtClean="0"/>
              <a:t>По закону гражданин 1 раз в год может отказаться от получения социальных услуг («монетизировать соцпакет») либо возобновить их получение на следующий год, обратившись с заявлением в территориальный орган Пенсионного фонда РФ до 1 октября текущего года. Не отказывайтесь от соцпакета!!</a:t>
            </a:r>
          </a:p>
          <a:p>
            <a:r>
              <a:rPr lang="ru-RU" sz="2000" dirty="0" smtClean="0"/>
              <a:t>К настоящему времени порядка 80% льготников отказались от получения набора социальных услуг в части льготного лекарственного обеспечения, а потому в будущем году не будут обеспечиваться необходимыми препаратами в рамках программы ОНЛС. </a:t>
            </a:r>
          </a:p>
          <a:p>
            <a:pPr marL="346075" indent="0">
              <a:buNone/>
            </a:pPr>
            <a:r>
              <a:rPr lang="ru-RU" sz="2000" dirty="0" smtClean="0"/>
              <a:t>Вследствие чего нарушается страховой принцип построения программы ОНЛС, когда здоровый платит за больного, и лечение пациентов, страдающих тяжелыми заболеваниями, в т.ч. онкологическими, будет недофинансировано.</a:t>
            </a:r>
          </a:p>
          <a:p>
            <a:r>
              <a:rPr lang="ru-RU" sz="2000" dirty="0" smtClean="0"/>
              <a:t>Лекартсвенные препараты исключают из Перечня льготных препаратов. Проблема аналогов.</a:t>
            </a:r>
          </a:p>
          <a:p>
            <a:r>
              <a:rPr lang="ru-RU" sz="2000" dirty="0"/>
              <a:t>Доля всей онкологии в </a:t>
            </a:r>
            <a:r>
              <a:rPr lang="ru-RU" sz="2000" dirty="0" smtClean="0"/>
              <a:t>ОНЛС = </a:t>
            </a:r>
            <a:r>
              <a:rPr lang="en-US" sz="2000" dirty="0" smtClean="0"/>
              <a:t>18%</a:t>
            </a:r>
            <a:endParaRPr lang="ru-RU" sz="2000" dirty="0" smtClean="0"/>
          </a:p>
          <a:p>
            <a:endParaRPr lang="en-US" sz="2000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2. Программа 7 нозологий - Онкогематология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ru-RU" sz="2000" dirty="0" smtClean="0"/>
              <a:t>Финансируется из федерального бюджета. </a:t>
            </a:r>
          </a:p>
          <a:p>
            <a:pPr>
              <a:buNone/>
            </a:pPr>
            <a:r>
              <a:rPr lang="ru-RU" sz="2000" dirty="0" smtClean="0"/>
              <a:t>Начало программы: 2008 год. Количество пациентов: около 100 000 чел.</a:t>
            </a:r>
          </a:p>
          <a:p>
            <a:pPr marL="0" indent="0">
              <a:buNone/>
            </a:pPr>
            <a:r>
              <a:rPr lang="ru-RU" sz="2000" dirty="0" smtClean="0"/>
              <a:t>Перечень заболеваний: Муковисцидоз, Болезнь Гоше, Гемофилия, Рассеянный склероз, Гипофизарный нанизм, </a:t>
            </a:r>
            <a:r>
              <a:rPr lang="ru-RU" sz="2000" b="1" dirty="0" smtClean="0">
                <a:solidFill>
                  <a:srgbClr val="FF0000"/>
                </a:solidFill>
              </a:rPr>
              <a:t>Онкогематология, </a:t>
            </a:r>
            <a:r>
              <a:rPr lang="ru-RU" sz="2000" dirty="0" smtClean="0"/>
              <a:t>Трансплантология</a:t>
            </a:r>
          </a:p>
          <a:p>
            <a:pPr marL="0" indent="0">
              <a:buNone/>
            </a:pPr>
            <a:r>
              <a:rPr lang="ru-RU" sz="2100" dirty="0" smtClean="0"/>
              <a:t>Показания к назначению лекарственных препаратов определяет лечащий врач-гематолог</a:t>
            </a:r>
            <a:r>
              <a:rPr lang="ru-RU" sz="2000" dirty="0" smtClean="0"/>
              <a:t>. Для включения в программу необходимо:</a:t>
            </a:r>
          </a:p>
          <a:p>
            <a:r>
              <a:rPr lang="ru-RU" sz="2000" dirty="0" smtClean="0"/>
              <a:t>Подтвержденный морфологический диагноз</a:t>
            </a:r>
          </a:p>
          <a:p>
            <a:r>
              <a:rPr lang="ru-RU" sz="2000" dirty="0" smtClean="0"/>
              <a:t>Рекомендация врача о проведении лечения (эпикриз)</a:t>
            </a:r>
          </a:p>
          <a:p>
            <a:r>
              <a:rPr lang="ru-RU" sz="2000" dirty="0" smtClean="0"/>
              <a:t>Форма N 01-ФР (направление на включение в регистр, заполняет врач).</a:t>
            </a:r>
          </a:p>
          <a:p>
            <a:endParaRPr lang="ru-RU" sz="2000" dirty="0" smtClean="0"/>
          </a:p>
          <a:p>
            <a:pPr>
              <a:buNone/>
            </a:pPr>
            <a:r>
              <a:rPr lang="ru-RU" sz="2000" dirty="0" smtClean="0"/>
              <a:t>Доля онкогематологии в программе «7 нозологий» = ~ 39%</a:t>
            </a:r>
          </a:p>
          <a:p>
            <a:pPr>
              <a:buNone/>
            </a:pPr>
            <a:r>
              <a:rPr lang="ru-RU" sz="2000" dirty="0" smtClean="0"/>
              <a:t>Доля онкологических заболеваний, включенных в 7 нозологий по отношению к общему числу онкозаболеваний: 2,5 %. Не включены распространенные виды: РМЖ, КРР, РШМ.</a:t>
            </a:r>
          </a:p>
          <a:p>
            <a:pPr marL="0" indent="0">
              <a:buNone/>
            </a:pPr>
            <a:endParaRPr lang="ru-RU" sz="2000" dirty="0" smtClean="0"/>
          </a:p>
          <a:p>
            <a:endParaRPr lang="ru-RU" sz="2000" dirty="0" smtClean="0"/>
          </a:p>
          <a:p>
            <a:endParaRPr lang="en-US" sz="2000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3. Региональная льгота: выход для тех, кто не является инвалидом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0352" cy="4648200"/>
          </a:xfrm>
        </p:spPr>
        <p:txBody>
          <a:bodyPr>
            <a:noAutofit/>
          </a:bodyPr>
          <a:lstStyle/>
          <a:p>
            <a:pPr marL="1588" indent="460375">
              <a:buNone/>
            </a:pPr>
            <a:r>
              <a:rPr lang="ru-RU" sz="2000" dirty="0" smtClean="0"/>
              <a:t>Пациенты, </a:t>
            </a:r>
            <a:r>
              <a:rPr lang="ru-RU" sz="2000" b="1" dirty="0" smtClean="0"/>
              <a:t>страдающие онкологическими/онкогематологическими заболеваниями</a:t>
            </a:r>
            <a:r>
              <a:rPr lang="ru-RU" sz="2000" dirty="0" smtClean="0"/>
              <a:t>, не входящие в  специальную категорию граждан (например, не инвалиды) либо отказавшиеся от набора соц.услуг (монетизировавшие соцпакет), вправе получать все лекарственные средства по региональной льготе бесплатно (согласно </a:t>
            </a:r>
            <a:r>
              <a:rPr lang="ru-RU" sz="2000" b="1" dirty="0" smtClean="0"/>
              <a:t>Постановления Правительства РФ от 30.07.94 №</a:t>
            </a:r>
            <a:r>
              <a:rPr lang="en-US" sz="2000" b="1" dirty="0" smtClean="0"/>
              <a:t>890</a:t>
            </a:r>
            <a:r>
              <a:rPr lang="ru-RU" sz="2000" b="1" dirty="0" smtClean="0"/>
              <a:t> </a:t>
            </a:r>
            <a:r>
              <a:rPr lang="ru-RU" sz="2000" dirty="0" smtClean="0"/>
              <a:t>и в соответствии с разъяснениями в </a:t>
            </a:r>
            <a:r>
              <a:rPr lang="ru-RU" sz="2000" b="1" dirty="0" smtClean="0"/>
              <a:t>Письме Минздравсоцразвития РФ от 03.02.2006 г. № 489-ВС</a:t>
            </a:r>
            <a:r>
              <a:rPr lang="ru-RU" sz="2000" dirty="0" smtClean="0"/>
              <a:t>).</a:t>
            </a:r>
          </a:p>
          <a:p>
            <a:pPr marL="1588" indent="460375">
              <a:buNone/>
            </a:pPr>
            <a:endParaRPr lang="ru-RU" sz="2000" dirty="0" smtClean="0"/>
          </a:p>
          <a:p>
            <a:pPr marL="1588" indent="460375">
              <a:buNone/>
            </a:pPr>
            <a:r>
              <a:rPr lang="ru-RU" sz="2000" dirty="0" smtClean="0"/>
              <a:t>Обеспечение граждан лекарственными препаратами по региональной льготе производится на основе утверждаемых каждым субъектом РФ территориальных программ государственных гарантий оказания гражданам РФ бесплатной медицинской помощи на текущий год и соответствующих региональных перечней бесплатны/льготных лекарственных препаратов.</a:t>
            </a:r>
            <a:endParaRPr lang="en-US" sz="2000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4. Высокотехнологичеая медицинская помощь (ВМП)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305800" cy="4800600"/>
          </a:xfrm>
        </p:spPr>
        <p:txBody>
          <a:bodyPr>
            <a:normAutofit fontScale="92500" lnSpcReduction="10000"/>
          </a:bodyPr>
          <a:lstStyle/>
          <a:p>
            <a:pPr marL="0">
              <a:lnSpc>
                <a:spcPct val="80000"/>
              </a:lnSpc>
              <a:spcBef>
                <a:spcPts val="0"/>
              </a:spcBef>
              <a:defRPr/>
            </a:pPr>
            <a:r>
              <a:rPr lang="ru-RU" sz="2000" dirty="0" smtClean="0"/>
              <a:t>137 видов ВМП по 20 профилям заболеваний, включая онкологию.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endParaRPr lang="ru-RU" sz="2000" dirty="0" smtClean="0"/>
          </a:p>
          <a:p>
            <a:pPr marL="0" indent="457200">
              <a:lnSpc>
                <a:spcPct val="8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b="1" dirty="0" smtClean="0"/>
              <a:t>Направление на ВМП: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r>
              <a:rPr lang="ru-RU" sz="2000" dirty="0" smtClean="0"/>
              <a:t>-  Врачебная комиссия мед.организации направляет документы пациента в Комиссию по ВМП субъекта РФ.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r>
              <a:rPr lang="ru-RU" sz="2000" dirty="0" smtClean="0"/>
              <a:t>-  Комиссии по ВМП субъета РФ принимает решение.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r>
              <a:rPr lang="ru-RU" sz="2000" dirty="0" smtClean="0"/>
              <a:t>В срок не более </a:t>
            </a:r>
            <a:r>
              <a:rPr lang="ru-RU" sz="2000" b="1" dirty="0" smtClean="0"/>
              <a:t>10 дней</a:t>
            </a:r>
            <a:r>
              <a:rPr lang="ru-RU" sz="2000" dirty="0" smtClean="0"/>
              <a:t> Комиссия субъекта РФ прнимает одно из решений: </a:t>
            </a:r>
            <a:endParaRPr lang="ru-RU" sz="2000" b="1" dirty="0" smtClean="0"/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defRPr/>
            </a:pPr>
            <a:r>
              <a:rPr lang="ru-RU" sz="2000" dirty="0" smtClean="0"/>
              <a:t>Положительное решение Комиссии – оформляют </a:t>
            </a:r>
            <a:r>
              <a:rPr lang="ru-RU" sz="2000" b="1" dirty="0" smtClean="0"/>
              <a:t>«Талон на оказание ВМП»</a:t>
            </a:r>
            <a:r>
              <a:rPr lang="ru-RU" sz="2000" dirty="0" smtClean="0"/>
              <a:t>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defRPr/>
            </a:pPr>
            <a:r>
              <a:rPr lang="ru-RU" sz="2000" dirty="0" smtClean="0"/>
              <a:t>Если отказ – письменная форма и рекомендации по лечению.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defRPr/>
            </a:pPr>
            <a:endParaRPr lang="ru-RU" sz="2000" dirty="0" smtClean="0"/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b="1" dirty="0" smtClean="0"/>
              <a:t>	Госпитализация: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r>
              <a:rPr lang="ru-RU" sz="2000" dirty="0" smtClean="0"/>
              <a:t>-  Талон на ВМП и выписка из медицинской документации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r>
              <a:rPr lang="ru-RU" sz="2000" dirty="0" smtClean="0"/>
              <a:t>-  положительное решению Комиссии мед. учреждения, куда был направлен пациент. Срок принятия решения – </a:t>
            </a:r>
            <a:r>
              <a:rPr lang="ru-RU" sz="2000" b="1" dirty="0" smtClean="0"/>
              <a:t>10 дней</a:t>
            </a:r>
            <a:r>
              <a:rPr lang="ru-RU" sz="2000" dirty="0" smtClean="0"/>
              <a:t>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defRPr/>
            </a:pPr>
            <a:endParaRPr lang="ru-RU" sz="2000" dirty="0" smtClean="0"/>
          </a:p>
          <a:p>
            <a:pPr>
              <a:lnSpc>
                <a:spcPct val="80000"/>
              </a:lnSpc>
            </a:pPr>
            <a:r>
              <a:rPr lang="ru-RU" sz="2000" dirty="0" smtClean="0"/>
              <a:t>Пациент может напрямую обратиться за направлением на ВМП в Минздравсоцразвития РФ, если пациент не проживает на территории Российской Федерации; не состоит на регистрационном учете по месту жительства; орган исполнительной власти субъекта РФ в сфере здравоохранения не обеспечил направление пациента на ВМП.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Кто назначает и выписыет лекарственные препараты?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305800" cy="4800600"/>
          </a:xfrm>
        </p:spPr>
        <p:txBody>
          <a:bodyPr>
            <a:normAutofit/>
          </a:bodyPr>
          <a:lstStyle/>
          <a:p>
            <a:pPr marL="0">
              <a:lnSpc>
                <a:spcPct val="80000"/>
              </a:lnSpc>
              <a:spcBef>
                <a:spcPts val="0"/>
              </a:spcBef>
              <a:buNone/>
              <a:defRPr/>
            </a:pPr>
            <a:r>
              <a:rPr lang="ru-RU" sz="2800" b="1" dirty="0"/>
              <a:t>Назначают</a:t>
            </a:r>
            <a:r>
              <a:rPr lang="ru-RU" sz="2200" dirty="0"/>
              <a:t> противоопухолевые препараты онкобольным при амбулаторном лечении по мед.показаниям, исходя из диагноза </a:t>
            </a:r>
            <a:r>
              <a:rPr lang="ru-RU" sz="2200" dirty="0" smtClean="0"/>
              <a:t>заболевания, согласно стандартам мед.помощи  </a:t>
            </a:r>
            <a:r>
              <a:rPr lang="ru-RU" sz="2200" dirty="0"/>
              <a:t>и  </a:t>
            </a:r>
            <a:r>
              <a:rPr lang="ru-RU" sz="2200" dirty="0" smtClean="0"/>
              <a:t>в соответствии с различными перечнями лекарственных препаратов (</a:t>
            </a:r>
            <a:r>
              <a:rPr lang="ru-RU" sz="2200" dirty="0"/>
              <a:t>например, </a:t>
            </a:r>
            <a:r>
              <a:rPr lang="ru-RU" sz="2200" dirty="0" smtClean="0"/>
              <a:t>Приказ Минздравсоцразвития </a:t>
            </a:r>
            <a:r>
              <a:rPr lang="ru-RU" sz="2200" dirty="0"/>
              <a:t>РФ № </a:t>
            </a:r>
            <a:r>
              <a:rPr lang="ru-RU" sz="2200" dirty="0" smtClean="0"/>
              <a:t>665, или Региональный перечень в каждом субъекте РФ) :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defRPr/>
            </a:pPr>
            <a:r>
              <a:rPr lang="ru-RU" sz="2200" dirty="0" smtClean="0"/>
              <a:t>врачи-специалисты </a:t>
            </a:r>
            <a:r>
              <a:rPr lang="ru-RU" sz="2200" dirty="0"/>
              <a:t>либо лечащий врач, непосредственно осуществляющий ведение больного, по рекомендации/согласованию врача-специалиста (онколога/гематолога)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200" dirty="0"/>
              <a:t>по решению врачебной </a:t>
            </a:r>
            <a:r>
              <a:rPr lang="ru-RU" sz="2200" dirty="0" smtClean="0"/>
              <a:t>комиссии – дорогостоящие препараты.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endParaRPr lang="ru-RU" sz="2200" dirty="0" smtClean="0"/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r>
              <a:rPr lang="ru-RU" sz="2800" b="1" dirty="0" smtClean="0"/>
              <a:t>Выписывают</a:t>
            </a:r>
            <a:r>
              <a:rPr lang="ru-RU" sz="2200" dirty="0" smtClean="0"/>
              <a:t> </a:t>
            </a:r>
            <a:r>
              <a:rPr lang="ru-RU" sz="2200" dirty="0"/>
              <a:t>льготные рецепты на противоопухолевые препараты врачи-специалисты и иногда врачебная </a:t>
            </a:r>
            <a:r>
              <a:rPr lang="ru-RU" sz="2200" dirty="0" smtClean="0"/>
              <a:t>комиссия.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endParaRPr lang="ru-RU" sz="2200" dirty="0"/>
          </a:p>
          <a:p>
            <a:pPr marL="0" indent="0" algn="r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r>
              <a:rPr lang="ru-RU" sz="1600" dirty="0" smtClean="0"/>
              <a:t>(Инструкция </a:t>
            </a:r>
            <a:r>
              <a:rPr lang="ru-RU" sz="1600" dirty="0"/>
              <a:t>о порядке назначения лекарственных препаратов,</a:t>
            </a:r>
            <a:br>
              <a:rPr lang="ru-RU" sz="1600" dirty="0"/>
            </a:br>
            <a:r>
              <a:rPr lang="ru-RU" sz="1600" dirty="0"/>
              <a:t>утвержденной Приказом Минздравсоцразвития РФ от 12 февраля 2007 г. N </a:t>
            </a:r>
            <a:r>
              <a:rPr lang="ru-RU" sz="1600" dirty="0" smtClean="0"/>
              <a:t>110)</a:t>
            </a:r>
            <a:endParaRPr lang="ru-RU" sz="1600" dirty="0"/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endParaRPr lang="ru-RU" sz="2000" dirty="0"/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endParaRPr lang="ru-RU" sz="2000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ru-RU" dirty="0" smtClean="0"/>
              <a:t>Правомерен ли отказ?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305800" cy="4800600"/>
          </a:xfrm>
        </p:spPr>
        <p:txBody>
          <a:bodyPr>
            <a:normAutofit lnSpcReduction="10000"/>
          </a:bodyPr>
          <a:lstStyle/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r>
              <a:rPr lang="ru-RU" sz="2200" dirty="0" smtClean="0"/>
              <a:t>Помните, что отказ в назначении/выписке лекарственных препаратов по следующим причинам: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endParaRPr lang="ru-RU" sz="2200" dirty="0" smtClean="0"/>
          </a:p>
          <a:p>
            <a:pPr marL="461963" indent="-461963">
              <a:spcBef>
                <a:spcPts val="0"/>
              </a:spcBef>
              <a:buFont typeface="Wingdings" pitchFamily="2" charset="2"/>
              <a:buChar char="q"/>
              <a:tabLst>
                <a:tab pos="461963" algn="l"/>
              </a:tabLst>
              <a:defRPr/>
            </a:pPr>
            <a:r>
              <a:rPr lang="ru-RU" sz="2200" dirty="0" smtClean="0"/>
              <a:t>Лекарство слишком дорогое;</a:t>
            </a:r>
          </a:p>
          <a:p>
            <a:pPr marL="461963" indent="-461963">
              <a:spcBef>
                <a:spcPts val="0"/>
              </a:spcBef>
              <a:buFont typeface="Wingdings" pitchFamily="2" charset="2"/>
              <a:buChar char="q"/>
              <a:tabLst>
                <a:tab pos="461963" algn="l"/>
              </a:tabLst>
              <a:defRPr/>
            </a:pPr>
            <a:r>
              <a:rPr lang="ru-RU" sz="2200" dirty="0" smtClean="0"/>
              <a:t>У мед.орагнизации нет денег;</a:t>
            </a:r>
          </a:p>
          <a:p>
            <a:pPr marL="461963" indent="-461963">
              <a:spcBef>
                <a:spcPts val="0"/>
              </a:spcBef>
              <a:buFont typeface="Wingdings" pitchFamily="2" charset="2"/>
              <a:buChar char="q"/>
              <a:tabLst>
                <a:tab pos="461963" algn="l"/>
              </a:tabLst>
              <a:defRPr/>
            </a:pPr>
            <a:r>
              <a:rPr lang="ru-RU" sz="2200" dirty="0" smtClean="0"/>
              <a:t>Не можем выписать рецепт, потому что знаем, что лекарства нет в аптеке;</a:t>
            </a:r>
          </a:p>
          <a:p>
            <a:pPr marL="461963" indent="-461963">
              <a:spcBef>
                <a:spcPts val="0"/>
              </a:spcBef>
              <a:buFont typeface="Wingdings" pitchFamily="2" charset="2"/>
              <a:buChar char="q"/>
              <a:tabLst>
                <a:tab pos="461963" algn="l"/>
              </a:tabLst>
              <a:defRPr/>
            </a:pPr>
            <a:r>
              <a:rPr lang="ru-RU" sz="2200" dirty="0" smtClean="0"/>
              <a:t>Норматив финансовых затрат по обеспечению лекарствами установлен в размере 604 рубля, поэтому лекарство не назначим/не выпишем;</a:t>
            </a:r>
          </a:p>
          <a:p>
            <a:pPr marL="461963" indent="-461963">
              <a:spcBef>
                <a:spcPts val="0"/>
              </a:spcBef>
              <a:buFont typeface="Wingdings" pitchFamily="2" charset="2"/>
              <a:buChar char="q"/>
              <a:tabLst>
                <a:tab pos="461963" algn="l"/>
              </a:tabLst>
              <a:defRPr/>
            </a:pPr>
            <a:r>
              <a:rPr lang="ru-RU" sz="2200" dirty="0" smtClean="0"/>
              <a:t>и т.п.</a:t>
            </a:r>
          </a:p>
          <a:p>
            <a:pPr marL="461963" indent="-461963">
              <a:spcBef>
                <a:spcPts val="0"/>
              </a:spcBef>
              <a:buFont typeface="Wingdings" pitchFamily="2" charset="2"/>
              <a:buChar char="q"/>
              <a:tabLst>
                <a:tab pos="461963" algn="l"/>
              </a:tabLst>
              <a:defRPr/>
            </a:pPr>
            <a:endParaRPr lang="ru-RU" sz="2200" dirty="0" smtClean="0"/>
          </a:p>
          <a:p>
            <a:pPr marL="461963" indent="-461963">
              <a:spcBef>
                <a:spcPts val="0"/>
              </a:spcBef>
              <a:buNone/>
              <a:tabLst>
                <a:tab pos="461963" algn="l"/>
              </a:tabLst>
              <a:defRPr/>
            </a:pPr>
            <a:r>
              <a:rPr lang="ru-RU" sz="2200" dirty="0" smtClean="0"/>
              <a:t>Является </a:t>
            </a:r>
            <a:r>
              <a:rPr lang="ru-RU" sz="2200" b="1" dirty="0" smtClean="0"/>
              <a:t>неправомерным</a:t>
            </a:r>
            <a:r>
              <a:rPr lang="ru-RU" sz="2200" dirty="0" smtClean="0"/>
              <a:t>! </a:t>
            </a:r>
          </a:p>
          <a:p>
            <a:pPr marL="461963" indent="0">
              <a:spcBef>
                <a:spcPts val="0"/>
              </a:spcBef>
              <a:buNone/>
              <a:tabLst>
                <a:tab pos="461963" algn="l"/>
              </a:tabLst>
              <a:defRPr/>
            </a:pPr>
            <a:r>
              <a:rPr lang="ru-RU" sz="2200" dirty="0" smtClean="0"/>
              <a:t>Вы имеете полное право обратиться в уполномоченные органы и организации с целью разрешения вопроса о неправомерном отказе в назначении/выписке лекарственных препаратов.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Что делать, если выписанного лекарства нет в аптеке?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305800" cy="4800600"/>
          </a:xfrm>
        </p:spPr>
        <p:txBody>
          <a:bodyPr>
            <a:normAutofit lnSpcReduction="10000"/>
          </a:bodyPr>
          <a:lstStyle/>
          <a:p>
            <a:pPr marL="0">
              <a:lnSpc>
                <a:spcPct val="90000"/>
              </a:lnSpc>
              <a:spcBef>
                <a:spcPts val="0"/>
              </a:spcBef>
              <a:buNone/>
              <a:defRPr/>
            </a:pPr>
            <a:r>
              <a:rPr lang="ru-RU" sz="2200" dirty="0"/>
              <a:t>Информацию об аптеках, в которых можно получить выписанное лекарство предоставляет медицинское учреждение.</a:t>
            </a:r>
            <a:endParaRPr lang="ru-RU" sz="2000" dirty="0"/>
          </a:p>
          <a:p>
            <a:pPr marL="0" indent="0">
              <a:lnSpc>
                <a:spcPct val="9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endParaRPr lang="ru-RU" sz="2000" dirty="0" smtClean="0"/>
          </a:p>
          <a:p>
            <a:pPr marL="0" indent="0">
              <a:lnSpc>
                <a:spcPct val="9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r>
              <a:rPr lang="ru-RU" sz="2000" dirty="0" smtClean="0"/>
              <a:t>Если пациент обратился в аптеку, а указанного в надлежаще выписанном рецепте лекарственного препарата в аптеке нет, то:</a:t>
            </a:r>
          </a:p>
          <a:p>
            <a:pPr marL="0" indent="0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dirty="0" smtClean="0"/>
              <a:t> </a:t>
            </a:r>
            <a:r>
              <a:rPr lang="ru-RU" altLang="zh-CN" sz="2000" dirty="0">
                <a:ea typeface="Arial Unicode MS" pitchFamily="34" charset="-128"/>
                <a:cs typeface="Arial Unicode MS" pitchFamily="34" charset="-128"/>
              </a:rPr>
              <a:t>Аптека может осуществить отпуск аналога лекарственного препарата, предусмотренного законодательством РФ;</a:t>
            </a:r>
          </a:p>
          <a:p>
            <a:pPr marL="0" indent="0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dirty="0"/>
              <a:t>Пациент может обязать аптеку поставить рецепт на </a:t>
            </a:r>
            <a:r>
              <a:rPr lang="ru-RU" sz="2000" b="1" dirty="0"/>
              <a:t>отсроченное обслуживание</a:t>
            </a:r>
            <a:r>
              <a:rPr lang="ru-RU" sz="2000" dirty="0"/>
              <a:t> </a:t>
            </a:r>
            <a:r>
              <a:rPr lang="ru-RU" sz="2000" dirty="0" smtClean="0"/>
              <a:t>(</a:t>
            </a:r>
            <a:r>
              <a:rPr lang="ru-RU" sz="2000" dirty="0"/>
              <a:t>исполнение) </a:t>
            </a:r>
            <a:r>
              <a:rPr lang="ru-RU" sz="2000" dirty="0" smtClean="0"/>
              <a:t>рецепта, в этом случае аптечное учреждение должно организовать в течение 10 рабочих дней (а для лекарств, назначаемых врачебной комиссией - 15 дней) с даты обращения отсроченное обслуживание рецепта.</a:t>
            </a:r>
          </a:p>
          <a:p>
            <a:pPr marL="0" indent="0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endParaRPr lang="ru-RU" sz="2000" dirty="0" smtClean="0"/>
          </a:p>
          <a:p>
            <a:pPr marL="0" indent="0">
              <a:lnSpc>
                <a:spcPct val="9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r>
              <a:rPr lang="ru-RU" sz="2000" b="1" dirty="0">
                <a:solidFill>
                  <a:srgbClr val="FF0000"/>
                </a:solidFill>
              </a:rPr>
              <a:t>ВНИМАНИЕ</a:t>
            </a:r>
            <a:r>
              <a:rPr lang="ru-RU" sz="2000" dirty="0"/>
              <a:t>: </a:t>
            </a:r>
            <a:r>
              <a:rPr lang="ru-RU" sz="2000" dirty="0" smtClean="0"/>
              <a:t>Срок действия рецепта на отсроченном обслуживании не истекает!! Таким образом, рецепт действителен, пока его не отоварят! Сделайте копию рецепта для своих записей.</a:t>
            </a:r>
          </a:p>
          <a:p>
            <a:pPr marL="0" indent="0">
              <a:lnSpc>
                <a:spcPct val="9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endParaRPr lang="ru-RU" sz="2000" dirty="0"/>
          </a:p>
          <a:p>
            <a:pPr marL="0" indent="0" algn="r">
              <a:lnSpc>
                <a:spcPct val="9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r>
              <a:rPr lang="ru-RU" sz="1600" dirty="0"/>
              <a:t>(</a:t>
            </a:r>
            <a:r>
              <a:rPr lang="ru-RU" sz="1600" dirty="0" smtClean="0"/>
              <a:t>Приказ </a:t>
            </a:r>
            <a:r>
              <a:rPr lang="ru-RU" sz="1600" dirty="0"/>
              <a:t>Минздравсоцразвития РФ от 14.12.2005 N 785 </a:t>
            </a:r>
            <a:r>
              <a:rPr lang="ru-RU" sz="1600" dirty="0" smtClean="0"/>
              <a:t>«О </a:t>
            </a:r>
            <a:r>
              <a:rPr lang="ru-RU" sz="1600" dirty="0"/>
              <a:t>Порядке отпуска лекарственных </a:t>
            </a:r>
            <a:r>
              <a:rPr lang="ru-RU" sz="1600" dirty="0" smtClean="0"/>
              <a:t>средств»)</a:t>
            </a:r>
            <a:endParaRPr lang="ru-RU" sz="2000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dirty="0" smtClean="0"/>
              <a:t>Как поставить рецепт на отсроченное обслуживание?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305800" cy="4800600"/>
          </a:xfrm>
        </p:spPr>
        <p:txBody>
          <a:bodyPr>
            <a:normAutofit fontScale="92500"/>
          </a:bodyPr>
          <a:lstStyle/>
          <a:p>
            <a:pPr marL="0" indent="346075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dirty="0" smtClean="0"/>
              <a:t>В случае отсутствия в аптеке на момент обращения требуемого лекарственного средства, рецепт принимается на обеспечение, регистрируется  в специальном </a:t>
            </a:r>
            <a:r>
              <a:rPr lang="ru-RU" sz="2000" b="1" dirty="0" smtClean="0"/>
              <a:t>журнале «Неудовлетворенного спроса»</a:t>
            </a:r>
            <a:r>
              <a:rPr lang="ru-RU" sz="2000" dirty="0" smtClean="0"/>
              <a:t>, после чего аптека формирует заявку и направляет ее в фарм.организацию.</a:t>
            </a:r>
          </a:p>
          <a:p>
            <a:pPr marL="0" indent="346075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dirty="0" smtClean="0"/>
              <a:t>В фарм.организации заявка принимается и регистрируется, а в аптеку направляется информация о перспективах ее удовлетворения. </a:t>
            </a:r>
          </a:p>
          <a:p>
            <a:pPr marL="0" indent="346075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dirty="0" smtClean="0"/>
              <a:t>Если фарм.организация не может обеспечить заявку, аптека обязана обеспечить пациента за счет собственных запасов или закупить лекарство самостоятельно, согласно Перечню, утвержденному Приказом №665.</a:t>
            </a:r>
          </a:p>
          <a:p>
            <a:pPr marL="0" indent="346075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b="1" dirty="0" smtClean="0"/>
              <a:t>Ответственность</a:t>
            </a:r>
            <a:r>
              <a:rPr lang="ru-RU" sz="2000" dirty="0" smtClean="0"/>
              <a:t> за своевременное обеспечение несет руководитель аптеки.</a:t>
            </a:r>
          </a:p>
          <a:p>
            <a:pPr marL="0" indent="346075">
              <a:lnSpc>
                <a:spcPct val="90000"/>
              </a:lnSpc>
              <a:spcBef>
                <a:spcPts val="0"/>
              </a:spcBef>
              <a:tabLst>
                <a:tab pos="457200" algn="l"/>
              </a:tabLst>
              <a:defRPr/>
            </a:pPr>
            <a:r>
              <a:rPr lang="ru-RU" sz="2000" dirty="0" smtClean="0"/>
              <a:t>Не обеспечение пациента или необоснованный отказ являются </a:t>
            </a:r>
            <a:r>
              <a:rPr lang="ru-RU" sz="2000" b="1" dirty="0" smtClean="0"/>
              <a:t>несоблюдением аптекой лицензионных требований и условий</a:t>
            </a:r>
            <a:r>
              <a:rPr lang="ru-RU" sz="2000" dirty="0" smtClean="0"/>
              <a:t>.</a:t>
            </a:r>
          </a:p>
          <a:p>
            <a:pPr marL="0" indent="346075">
              <a:lnSpc>
                <a:spcPct val="9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r>
              <a:rPr lang="ru-RU" sz="2000" dirty="0" smtClean="0"/>
              <a:t>Аптека обязана вести журнал «Неудовлетворенного спроса», который д.б. пронумерован, прошнурован, с печатью и подписью руководителя.</a:t>
            </a:r>
          </a:p>
          <a:p>
            <a:pPr marL="0" indent="0" algn="r">
              <a:lnSpc>
                <a:spcPct val="90000"/>
              </a:lnSpc>
              <a:spcBef>
                <a:spcPts val="0"/>
              </a:spcBef>
              <a:buNone/>
              <a:defRPr/>
            </a:pPr>
            <a:endParaRPr lang="ru-RU" sz="2000" dirty="0"/>
          </a:p>
          <a:p>
            <a:pPr marL="0" indent="0">
              <a:lnSpc>
                <a:spcPct val="90000"/>
              </a:lnSpc>
              <a:spcBef>
                <a:spcPts val="0"/>
              </a:spcBef>
              <a:buNone/>
              <a:defRPr/>
            </a:pPr>
            <a:r>
              <a:rPr lang="ru-RU" sz="1600" dirty="0" smtClean="0"/>
              <a:t>(Письмо Федеральной службы по надзору в сфере здравоохр. и соц. развития от 06.02.2006 г. № 01И-60/06 «О порядке обеспечения временно-отстутствующими лекарственными препаратами»)</a:t>
            </a:r>
            <a:endParaRPr lang="ru-RU" sz="2000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Как пациенту защитить себя?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305800" cy="4800600"/>
          </a:xfrm>
        </p:spPr>
        <p:txBody>
          <a:bodyPr>
            <a:normAutofit lnSpcReduction="10000"/>
          </a:bodyPr>
          <a:lstStyle/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/>
              <a:t>Делать копии медицинских документов, рецептов, справок и т.п</a:t>
            </a:r>
            <a:r>
              <a:rPr lang="ru-RU" sz="2000" dirty="0" smtClean="0"/>
              <a:t>.</a:t>
            </a:r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 smtClean="0"/>
              <a:t>Сохранять оригиналы чеков и иные документы.</a:t>
            </a:r>
            <a:endParaRPr lang="ru-RU" sz="2000" dirty="0"/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endParaRPr lang="ru-RU" sz="2000" dirty="0"/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r>
              <a:rPr lang="ru-RU" sz="2000" dirty="0" smtClean="0"/>
              <a:t>Если пациент считает, что его право на лекарственное обеспечение нарушено, то он </a:t>
            </a:r>
            <a:r>
              <a:rPr lang="ru-RU" sz="2000" dirty="0"/>
              <a:t>имеет право на обращение в любые органы и организации </a:t>
            </a:r>
            <a:r>
              <a:rPr lang="ru-RU" sz="2000" dirty="0" smtClean="0"/>
              <a:t>для защиты </a:t>
            </a:r>
            <a:r>
              <a:rPr lang="ru-RU" sz="2000" dirty="0"/>
              <a:t>своих прав, предоставленных ему </a:t>
            </a:r>
            <a:r>
              <a:rPr lang="ru-RU" sz="2000" dirty="0" smtClean="0"/>
              <a:t>государством, в том числе, может обратиться:</a:t>
            </a:r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 smtClean="0"/>
              <a:t>к Руководителю медицинского или аптечного </a:t>
            </a:r>
            <a:r>
              <a:rPr lang="ru-RU" sz="2000" dirty="0"/>
              <a:t>учреждения ( например, </a:t>
            </a:r>
            <a:r>
              <a:rPr lang="ru-RU" sz="2000" dirty="0" smtClean="0"/>
              <a:t>к главному врачу, рукводителю аптеки), </a:t>
            </a:r>
          </a:p>
          <a:p>
            <a:pPr>
              <a:lnSpc>
                <a:spcPct val="80000"/>
              </a:lnSpc>
              <a:buNone/>
              <a:tabLst>
                <a:tab pos="457200" algn="l"/>
              </a:tabLst>
              <a:defRPr/>
            </a:pPr>
            <a:r>
              <a:rPr lang="ru-RU" sz="2000" dirty="0" smtClean="0"/>
              <a:t>или </a:t>
            </a:r>
            <a:r>
              <a:rPr lang="ru-RU" sz="2000" dirty="0"/>
              <a:t>в:</a:t>
            </a:r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 smtClean="0"/>
              <a:t>в </a:t>
            </a:r>
            <a:r>
              <a:rPr lang="ru-RU" sz="2000" dirty="0"/>
              <a:t>Территориальное управление Росздравнадзора;</a:t>
            </a:r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 smtClean="0"/>
              <a:t>орган здравоохранения </a:t>
            </a:r>
            <a:r>
              <a:rPr lang="ru-RU" sz="2000" dirty="0"/>
              <a:t>субъекта </a:t>
            </a:r>
            <a:r>
              <a:rPr lang="ru-RU" sz="2000" dirty="0" smtClean="0"/>
              <a:t>РФ (комитет, министерство, департамент);</a:t>
            </a:r>
            <a:endParaRPr lang="ru-RU" sz="2000" dirty="0"/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/>
              <a:t>Территориальный фонд обязательного медицинского страхования;</a:t>
            </a:r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/>
              <a:t>Страховую организацию, которая выдала гражданину полис обязательного медицинского страхования;</a:t>
            </a:r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/>
              <a:t>Прокуратуру;</a:t>
            </a:r>
          </a:p>
          <a:p>
            <a:pPr>
              <a:lnSpc>
                <a:spcPct val="80000"/>
              </a:lnSpc>
              <a:tabLst>
                <a:tab pos="457200" algn="l"/>
              </a:tabLst>
              <a:defRPr/>
            </a:pPr>
            <a:r>
              <a:rPr lang="ru-RU" sz="2000" dirty="0" smtClean="0"/>
              <a:t>либо </a:t>
            </a:r>
            <a:r>
              <a:rPr lang="ru-RU" sz="2000" dirty="0"/>
              <a:t>в суд.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endParaRPr lang="ru-RU" sz="2000" dirty="0" smtClean="0"/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endParaRPr lang="ru-RU" sz="2000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dirty="0" smtClean="0"/>
              <a:t>Как пациенту защитить себя?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305800" cy="4800600"/>
          </a:xfrm>
        </p:spPr>
        <p:txBody>
          <a:bodyPr>
            <a:normAutofit/>
          </a:bodyPr>
          <a:lstStyle/>
          <a:p>
            <a:pPr>
              <a:buFont typeface="Wingdings 3" pitchFamily="18" charset="2"/>
              <a:buNone/>
              <a:defRPr/>
            </a:pPr>
            <a:r>
              <a:rPr lang="ru-RU" altLang="zh-CN" sz="2000" dirty="0">
                <a:ea typeface="Arial Unicode MS" pitchFamily="34" charset="-128"/>
                <a:cs typeface="Arial Unicode MS" pitchFamily="34" charset="-128"/>
              </a:rPr>
              <a:t>Есть 2 способа подать обращение, но в любом случае при подаче оно должно быть зарегистрировано:</a:t>
            </a:r>
          </a:p>
          <a:p>
            <a:pPr>
              <a:buFont typeface="Wingdings 3" pitchFamily="18" charset="2"/>
              <a:buNone/>
              <a:defRPr/>
            </a:pPr>
            <a:r>
              <a:rPr lang="ru-RU" altLang="zh-CN" sz="2000" dirty="0">
                <a:ea typeface="Arial Unicode MS" pitchFamily="34" charset="-128"/>
                <a:cs typeface="Arial Unicode MS" pitchFamily="34" charset="-128"/>
              </a:rPr>
              <a:t>а) </a:t>
            </a:r>
            <a:r>
              <a:rPr lang="ru-RU" altLang="zh-CN" sz="2000" b="1" dirty="0">
                <a:ea typeface="Arial Unicode MS" pitchFamily="34" charset="-128"/>
                <a:cs typeface="Arial Unicode MS" pitchFamily="34" charset="-128"/>
              </a:rPr>
              <a:t>ЛИЧНО</a:t>
            </a:r>
            <a:r>
              <a:rPr lang="ru-RU" altLang="zh-CN" sz="2000" dirty="0">
                <a:ea typeface="Arial Unicode MS" pitchFamily="34" charset="-128"/>
                <a:cs typeface="Arial Unicode MS" pitchFamily="34" charset="-128"/>
              </a:rPr>
              <a:t> подать обращение, составленное в 2 экземплярах. На втором экземпляре, который Вы оставляете себе, принимающая сторона должна сделать отметку с указанием своей должности, ФИО, подписью, датой и, по возможности, входящим номером; </a:t>
            </a:r>
          </a:p>
          <a:p>
            <a:pPr>
              <a:buFont typeface="Wingdings 3" pitchFamily="18" charset="2"/>
              <a:buNone/>
              <a:defRPr/>
            </a:pPr>
            <a:r>
              <a:rPr lang="ru-RU" altLang="zh-CN" sz="2000" dirty="0">
                <a:ea typeface="Arial Unicode MS" pitchFamily="34" charset="-128"/>
                <a:cs typeface="Arial Unicode MS" pitchFamily="34" charset="-128"/>
              </a:rPr>
              <a:t>б) </a:t>
            </a:r>
            <a:r>
              <a:rPr lang="ru-RU" altLang="zh-CN" sz="2000" b="1" dirty="0">
                <a:ea typeface="Arial Unicode MS" pitchFamily="34" charset="-128"/>
                <a:cs typeface="Arial Unicode MS" pitchFamily="34" charset="-128"/>
              </a:rPr>
              <a:t>ПОЧТОЙ</a:t>
            </a:r>
            <a:r>
              <a:rPr lang="ru-RU" altLang="zh-CN" sz="2000" dirty="0">
                <a:ea typeface="Arial Unicode MS" pitchFamily="34" charset="-128"/>
                <a:cs typeface="Arial Unicode MS" pitchFamily="34" charset="-128"/>
              </a:rPr>
              <a:t>: отправить обращение по почте с описью вложения и уведомлением о </a:t>
            </a:r>
            <a:r>
              <a:rPr lang="ru-RU" altLang="zh-CN" sz="2000" dirty="0" smtClean="0">
                <a:ea typeface="Arial Unicode MS" pitchFamily="34" charset="-128"/>
                <a:cs typeface="Arial Unicode MS" pitchFamily="34" charset="-128"/>
              </a:rPr>
              <a:t>вручении (на почте Вам помогут правильно оформить отправление).</a:t>
            </a:r>
            <a:endParaRPr lang="ru-RU" altLang="zh-CN" sz="2000" dirty="0">
              <a:ea typeface="Arial Unicode MS" pitchFamily="34" charset="-128"/>
              <a:cs typeface="Arial Unicode MS" pitchFamily="34" charset="-128"/>
            </a:endParaRPr>
          </a:p>
          <a:p>
            <a:pPr>
              <a:defRPr/>
            </a:pPr>
            <a:endParaRPr lang="ru-RU" altLang="zh-CN" sz="2000" dirty="0">
              <a:ea typeface="Arial Unicode MS" pitchFamily="34" charset="-128"/>
              <a:cs typeface="Arial Unicode MS" pitchFamily="34" charset="-128"/>
            </a:endParaRPr>
          </a:p>
          <a:p>
            <a:pPr>
              <a:defRPr/>
            </a:pPr>
            <a:r>
              <a:rPr lang="ru-RU" altLang="zh-CN" sz="2000" dirty="0">
                <a:ea typeface="Arial Unicode MS" pitchFamily="34" charset="-128"/>
                <a:cs typeface="Arial Unicode MS" pitchFamily="34" charset="-128"/>
              </a:rPr>
              <a:t>Узнайте, по какому телефонному номеру можно в дальнейшем выяснить, кому обращение было передано на рассмотрение и какие действия по нему предпринимаются.</a:t>
            </a:r>
            <a:endParaRPr lang="en-US" sz="2000" dirty="0">
              <a:ea typeface="Arial Unicode MS" pitchFamily="34" charset="-128"/>
              <a:cs typeface="Arial Unicode MS" pitchFamily="34" charset="-128"/>
            </a:endParaRPr>
          </a:p>
          <a:p>
            <a:pPr marL="0" indent="0">
              <a:lnSpc>
                <a:spcPct val="80000"/>
              </a:lnSpc>
              <a:spcBef>
                <a:spcPts val="0"/>
              </a:spcBef>
              <a:buNone/>
              <a:tabLst>
                <a:tab pos="457200" algn="l"/>
              </a:tabLst>
              <a:defRPr/>
            </a:pPr>
            <a:endParaRPr lang="ru-RU" sz="2000" dirty="0" smtClean="0"/>
          </a:p>
          <a:p>
            <a:pPr marL="0" indent="0">
              <a:lnSpc>
                <a:spcPct val="80000"/>
              </a:lnSpc>
              <a:spcBef>
                <a:spcPts val="0"/>
              </a:spcBef>
              <a:buFont typeface="Wingdings 3" pitchFamily="18" charset="2"/>
              <a:buNone/>
              <a:tabLst>
                <a:tab pos="457200" algn="l"/>
              </a:tabLst>
              <a:defRPr/>
            </a:pPr>
            <a:endParaRPr lang="ru-RU" sz="2000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" name="Заголовок 7"/>
          <p:cNvSpPr>
            <a:spLocks noGrp="1"/>
          </p:cNvSpPr>
          <p:nvPr>
            <p:ph type="ctrTitle" idx="4294967295"/>
          </p:nvPr>
        </p:nvSpPr>
        <p:spPr>
          <a:xfrm>
            <a:off x="250825" y="2500313"/>
            <a:ext cx="8893175" cy="2428875"/>
          </a:xfrm>
          <a:prstGeom prst="rect">
            <a:avLst/>
          </a:prstGeom>
        </p:spPr>
        <p:txBody>
          <a:bodyPr/>
          <a:lstStyle/>
          <a:p>
            <a:pPr algn="l"/>
            <a:r>
              <a:rPr lang="ru-RU" sz="2000" i="1" dirty="0" smtClean="0"/>
              <a:t>Для получения заочной консультации ведущих специалистов Российского онкологического научного центра им. </a:t>
            </a:r>
            <a:r>
              <a:rPr lang="ru-RU" sz="2000" i="1" dirty="0" err="1" smtClean="0"/>
              <a:t>Н.Н.Блохина</a:t>
            </a:r>
            <a:r>
              <a:rPr lang="ru-RU" sz="2000" i="1" dirty="0" smtClean="0"/>
              <a:t> РАМН, ГОУ ДПО РМАПО кафедры онкологии, пришлите, пожалуйста, факс на номер </a:t>
            </a:r>
            <a:r>
              <a:rPr lang="ru-RU" sz="2000" b="1" i="1" dirty="0" smtClean="0">
                <a:solidFill>
                  <a:srgbClr val="3A3390"/>
                </a:solidFill>
              </a:rPr>
              <a:t>(495) 234-65-92 или </a:t>
            </a:r>
            <a:r>
              <a:rPr lang="en-US" sz="2000" b="1" i="1" dirty="0" smtClean="0">
                <a:solidFill>
                  <a:srgbClr val="3A3390"/>
                </a:solidFill>
              </a:rPr>
              <a:t>email</a:t>
            </a:r>
            <a:r>
              <a:rPr lang="ru-RU" sz="2000" b="1" i="1" dirty="0" smtClean="0">
                <a:solidFill>
                  <a:srgbClr val="3A3390"/>
                </a:solidFill>
              </a:rPr>
              <a:t>:</a:t>
            </a:r>
            <a:r>
              <a:rPr lang="en-US" sz="2000" b="1" i="1" dirty="0" err="1" smtClean="0">
                <a:solidFill>
                  <a:srgbClr val="ED012A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avolokitina</a:t>
            </a:r>
            <a:r>
              <a:rPr lang="ru-RU" sz="2000" b="1" i="1" dirty="0" smtClean="0">
                <a:solidFill>
                  <a:srgbClr val="ED012A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@</a:t>
            </a:r>
            <a:r>
              <a:rPr lang="en-US" sz="2000" b="1" i="1" dirty="0" err="1" smtClean="0">
                <a:solidFill>
                  <a:srgbClr val="ED012A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ravnoepravo</a:t>
            </a:r>
            <a:r>
              <a:rPr lang="ru-RU" sz="2000" b="1" i="1" dirty="0" smtClean="0">
                <a:solidFill>
                  <a:srgbClr val="ED012A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.</a:t>
            </a:r>
            <a:r>
              <a:rPr lang="en-US" sz="2000" b="1" i="1" dirty="0" smtClean="0">
                <a:solidFill>
                  <a:srgbClr val="ED012A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ru</a:t>
            </a:r>
            <a:r>
              <a:rPr lang="ru-RU" sz="2000" i="1" dirty="0" smtClean="0">
                <a:solidFill>
                  <a:srgbClr val="ED012A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ru-RU" sz="2000" i="1" dirty="0" smtClean="0"/>
              <a:t>для Анастасии Волокитиной. </a:t>
            </a:r>
            <a:r>
              <a:rPr lang="ru-RU" sz="2000" b="1" i="1" dirty="0" smtClean="0">
                <a:solidFill>
                  <a:srgbClr val="3A3390"/>
                </a:solidFill>
              </a:rPr>
              <a:t>Пожалуйста, укажите факс, электронный (или почтовый) адрес по которому можно ОТПРАВИТЬ ОТВЕТ ведущего специалиста</a:t>
            </a:r>
            <a:r>
              <a:rPr lang="ru-RU" sz="2000" i="1" dirty="0" smtClean="0">
                <a:solidFill>
                  <a:srgbClr val="3A3390"/>
                </a:solidFill>
              </a:rPr>
              <a:t>. </a:t>
            </a:r>
            <a:r>
              <a:rPr lang="en-US" sz="2000" i="1" dirty="0" smtClean="0"/>
              <a:t/>
            </a:r>
            <a:br>
              <a:rPr lang="en-US" sz="2000" i="1" dirty="0" smtClean="0"/>
            </a:br>
            <a:r>
              <a:rPr lang="ru-RU" sz="2000" i="1" dirty="0" smtClean="0"/>
              <a:t>Для того чтобы получить квалифицированную консультацию, необходимо:</a:t>
            </a:r>
            <a:endParaRPr lang="ru-RU" sz="2000" dirty="0" smtClean="0"/>
          </a:p>
        </p:txBody>
      </p:sp>
      <p:sp>
        <p:nvSpPr>
          <p:cNvPr id="3076" name="TextBox 4"/>
          <p:cNvSpPr txBox="1">
            <a:spLocks noChangeArrowheads="1"/>
          </p:cNvSpPr>
          <p:nvPr/>
        </p:nvSpPr>
        <p:spPr bwMode="auto">
          <a:xfrm>
            <a:off x="158751" y="4869159"/>
            <a:ext cx="8893174" cy="18777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noAutofit/>
          </a:bodyPr>
          <a:lstStyle/>
          <a:p>
            <a:pPr marL="342900" indent="-342900" fontAlgn="base">
              <a:spcBef>
                <a:spcPct val="0"/>
              </a:spcBef>
              <a:spcAft>
                <a:spcPct val="0"/>
              </a:spcAft>
              <a:buFont typeface="Calibri" pitchFamily="34" charset="0"/>
              <a:buAutoNum type="arabicPeriod"/>
            </a:pPr>
            <a:r>
              <a:rPr lang="ru-RU" i="1" dirty="0" smtClean="0">
                <a:solidFill>
                  <a:srgbClr val="3A3390"/>
                </a:solidFill>
                <a:cs typeface="Arial" charset="0"/>
              </a:rPr>
              <a:t>Подробная </a:t>
            </a:r>
            <a:r>
              <a:rPr lang="ru-RU" i="1" dirty="0">
                <a:solidFill>
                  <a:srgbClr val="3A3390"/>
                </a:solidFill>
                <a:cs typeface="Arial" charset="0"/>
              </a:rPr>
              <a:t>выписка из истории болезни, написанная  ВРАЧОМ.</a:t>
            </a:r>
            <a:endParaRPr lang="en-US" i="1" dirty="0">
              <a:solidFill>
                <a:srgbClr val="3A3390"/>
              </a:solidFill>
              <a:cs typeface="Arial" charset="0"/>
            </a:endParaRPr>
          </a:p>
          <a:p>
            <a:pPr marL="342900" indent="-342900" fontAlgn="base">
              <a:spcBef>
                <a:spcPct val="0"/>
              </a:spcBef>
              <a:spcAft>
                <a:spcPct val="0"/>
              </a:spcAft>
              <a:buFont typeface="Calibri" pitchFamily="34" charset="0"/>
              <a:buAutoNum type="arabicPeriod"/>
            </a:pPr>
            <a:r>
              <a:rPr lang="ru-RU" i="1" dirty="0">
                <a:solidFill>
                  <a:srgbClr val="3A3390"/>
                </a:solidFill>
                <a:cs typeface="Arial" charset="0"/>
              </a:rPr>
              <a:t>Подписанное пациентом или представителем согласие на обработку данных</a:t>
            </a:r>
            <a:endParaRPr lang="en-US" i="1" dirty="0">
              <a:solidFill>
                <a:srgbClr val="3A3390"/>
              </a:solidFill>
              <a:cs typeface="Arial" charset="0"/>
            </a:endParaRPr>
          </a:p>
          <a:p>
            <a:pPr marL="342900" indent="-342900" fontAlgn="base">
              <a:spcBef>
                <a:spcPct val="0"/>
              </a:spcBef>
              <a:spcAft>
                <a:spcPct val="0"/>
              </a:spcAft>
              <a:buFont typeface="Calibri" pitchFamily="34" charset="0"/>
              <a:buAutoNum type="arabicPeriod"/>
            </a:pPr>
            <a:r>
              <a:rPr lang="ru-RU" i="1" dirty="0">
                <a:solidFill>
                  <a:srgbClr val="3A3390"/>
                </a:solidFill>
                <a:cs typeface="Arial" charset="0"/>
              </a:rPr>
              <a:t>Четко сформулированная цель консультации (вопрос к специалисту).</a:t>
            </a:r>
            <a:endParaRPr lang="en-US" i="1" dirty="0">
              <a:solidFill>
                <a:srgbClr val="3A3390"/>
              </a:solidFill>
              <a:cs typeface="Arial" charset="0"/>
            </a:endParaRPr>
          </a:p>
          <a:p>
            <a:pPr marL="342900" indent="-342900" fontAlgn="base">
              <a:spcBef>
                <a:spcPct val="0"/>
              </a:spcBef>
              <a:spcAft>
                <a:spcPct val="0"/>
              </a:spcAft>
              <a:buFont typeface="Calibri" pitchFamily="34" charset="0"/>
              <a:buAutoNum type="arabicPeriod"/>
            </a:pPr>
            <a:r>
              <a:rPr lang="ru-RU" i="1" dirty="0">
                <a:solidFill>
                  <a:srgbClr val="3A3390"/>
                </a:solidFill>
                <a:cs typeface="Arial" charset="0"/>
              </a:rPr>
              <a:t>Свежие анализы крови (клинические + биохимические).</a:t>
            </a:r>
            <a:endParaRPr lang="en-US" i="1" dirty="0">
              <a:solidFill>
                <a:srgbClr val="3A3390"/>
              </a:solidFill>
              <a:cs typeface="Arial" charset="0"/>
            </a:endParaRPr>
          </a:p>
          <a:p>
            <a:pPr marL="342900" indent="-342900" fontAlgn="base">
              <a:spcBef>
                <a:spcPct val="0"/>
              </a:spcBef>
              <a:spcAft>
                <a:spcPct val="0"/>
              </a:spcAft>
              <a:buFont typeface="Calibri" pitchFamily="34" charset="0"/>
              <a:buAutoNum type="arabicPeriod"/>
            </a:pPr>
            <a:r>
              <a:rPr lang="en-US" i="1" dirty="0">
                <a:solidFill>
                  <a:srgbClr val="3A3390"/>
                </a:solidFill>
                <a:cs typeface="Arial" charset="0"/>
              </a:rPr>
              <a:t>R</a:t>
            </a:r>
            <a:r>
              <a:rPr lang="ru-RU" i="1" dirty="0">
                <a:solidFill>
                  <a:srgbClr val="3A3390"/>
                </a:solidFill>
                <a:cs typeface="Arial" charset="0"/>
              </a:rPr>
              <a:t>-графия лёгких, УЗИ органов брюшной полости и малого таза (исходя из клинической ситуации).</a:t>
            </a:r>
            <a:endParaRPr lang="ru-RU" dirty="0">
              <a:solidFill>
                <a:srgbClr val="3A3390"/>
              </a:solidFill>
              <a:cs typeface="Arial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357188" y="142875"/>
            <a:ext cx="5857875" cy="237013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ru-RU" sz="3200" b="1" dirty="0">
                <a:solidFill>
                  <a:srgbClr val="3A3390"/>
                </a:solidFill>
                <a:cs typeface="Arial" charset="0"/>
              </a:rPr>
              <a:t>БЕСПЛАТНАЯ КОНСУЛЬТАЦИЯ</a:t>
            </a:r>
          </a:p>
          <a:p>
            <a:pPr algn="ctr">
              <a:defRPr/>
            </a:pPr>
            <a:r>
              <a:rPr lang="ru-RU" sz="2400" dirty="0">
                <a:solidFill>
                  <a:srgbClr val="3A3390"/>
                </a:solidFill>
                <a:cs typeface="Arial" charset="0"/>
              </a:rPr>
              <a:t>ОНКОЛОГОВ И ОНКОГЕМАТОЛОГОВ</a:t>
            </a:r>
          </a:p>
          <a:p>
            <a:pPr algn="ctr">
              <a:defRPr/>
            </a:pPr>
            <a:r>
              <a:rPr lang="ru-RU" dirty="0">
                <a:solidFill>
                  <a:prstClr val="black"/>
                </a:solidFill>
                <a:cs typeface="Arial" charset="0"/>
              </a:rPr>
              <a:t>ФЕДЕРАЛЬНАЯ ГОРЯЧАЯ ЛИНИЯ</a:t>
            </a:r>
          </a:p>
          <a:p>
            <a:pPr algn="ctr">
              <a:defRPr/>
            </a:pPr>
            <a:r>
              <a:rPr lang="ru-RU" sz="6000" b="1" dirty="0">
                <a:solidFill>
                  <a:srgbClr val="ED012A"/>
                </a:solidFill>
                <a:cs typeface="Arial" charset="0"/>
              </a:rPr>
              <a:t>8-800-200-2-200</a:t>
            </a:r>
            <a:endParaRPr lang="ru-RU" sz="3200" b="1" dirty="0">
              <a:solidFill>
                <a:srgbClr val="ED012A"/>
              </a:solidFill>
              <a:cs typeface="Arial" charset="0"/>
            </a:endParaRPr>
          </a:p>
          <a:p>
            <a:pPr algn="ctr">
              <a:defRPr/>
            </a:pPr>
            <a:r>
              <a:rPr lang="ru-RU" sz="1400" dirty="0">
                <a:solidFill>
                  <a:prstClr val="black"/>
                </a:solidFill>
                <a:cs typeface="Arial" charset="0"/>
              </a:rPr>
              <a:t>ПО РОССИИ ЗВОНОК БЕСПЛАТНЫЙ</a:t>
            </a:r>
          </a:p>
        </p:txBody>
      </p:sp>
      <p:grpSp>
        <p:nvGrpSpPr>
          <p:cNvPr id="2" name="Группа 1"/>
          <p:cNvGrpSpPr/>
          <p:nvPr/>
        </p:nvGrpSpPr>
        <p:grpSpPr>
          <a:xfrm>
            <a:off x="6572250" y="204352"/>
            <a:ext cx="2018017" cy="2133488"/>
            <a:chOff x="6572250" y="204352"/>
            <a:chExt cx="2018017" cy="2133488"/>
          </a:xfrm>
        </p:grpSpPr>
        <p:grpSp>
          <p:nvGrpSpPr>
            <p:cNvPr id="3" name="Группа 7"/>
            <p:cNvGrpSpPr/>
            <p:nvPr/>
          </p:nvGrpSpPr>
          <p:grpSpPr>
            <a:xfrm>
              <a:off x="7316494" y="204352"/>
              <a:ext cx="1273773" cy="1261453"/>
              <a:chOff x="1592510" y="325718"/>
              <a:chExt cx="6026506" cy="5968220"/>
            </a:xfrm>
          </p:grpSpPr>
          <p:sp>
            <p:nvSpPr>
              <p:cNvPr id="10" name="Полилиния 9"/>
              <p:cNvSpPr/>
              <p:nvPr/>
            </p:nvSpPr>
            <p:spPr>
              <a:xfrm>
                <a:off x="2951321" y="325718"/>
                <a:ext cx="3230724" cy="3103282"/>
              </a:xfrm>
              <a:custGeom>
                <a:avLst/>
                <a:gdLst>
                  <a:gd name="connsiteX0" fmla="*/ 633845 w 2867891"/>
                  <a:gd name="connsiteY0" fmla="*/ 2358737 h 2878282"/>
                  <a:gd name="connsiteX1" fmla="*/ 519545 w 2867891"/>
                  <a:gd name="connsiteY1" fmla="*/ 2878282 h 2878282"/>
                  <a:gd name="connsiteX2" fmla="*/ 0 w 2867891"/>
                  <a:gd name="connsiteY2" fmla="*/ 2753591 h 2878282"/>
                  <a:gd name="connsiteX3" fmla="*/ 114300 w 2867891"/>
                  <a:gd name="connsiteY3" fmla="*/ 2680855 h 2878282"/>
                  <a:gd name="connsiteX4" fmla="*/ 2867891 w 2867891"/>
                  <a:gd name="connsiteY4" fmla="*/ 0 h 2878282"/>
                  <a:gd name="connsiteX5" fmla="*/ 488372 w 2867891"/>
                  <a:gd name="connsiteY5" fmla="*/ 2421082 h 2878282"/>
                  <a:gd name="connsiteX6" fmla="*/ 633845 w 2867891"/>
                  <a:gd name="connsiteY6" fmla="*/ 2358737 h 2878282"/>
                  <a:gd name="connsiteX0" fmla="*/ 633845 w 3168681"/>
                  <a:gd name="connsiteY0" fmla="*/ 2194305 h 2713850"/>
                  <a:gd name="connsiteX1" fmla="*/ 519545 w 3168681"/>
                  <a:gd name="connsiteY1" fmla="*/ 2713850 h 2713850"/>
                  <a:gd name="connsiteX2" fmla="*/ 0 w 3168681"/>
                  <a:gd name="connsiteY2" fmla="*/ 2589159 h 2713850"/>
                  <a:gd name="connsiteX3" fmla="*/ 114300 w 3168681"/>
                  <a:gd name="connsiteY3" fmla="*/ 2516423 h 2713850"/>
                  <a:gd name="connsiteX4" fmla="*/ 3168681 w 3168681"/>
                  <a:gd name="connsiteY4" fmla="*/ 0 h 2713850"/>
                  <a:gd name="connsiteX5" fmla="*/ 488372 w 3168681"/>
                  <a:gd name="connsiteY5" fmla="*/ 2256650 h 2713850"/>
                  <a:gd name="connsiteX6" fmla="*/ 633845 w 3168681"/>
                  <a:gd name="connsiteY6" fmla="*/ 2194305 h 2713850"/>
                  <a:gd name="connsiteX0" fmla="*/ 633845 w 3168681"/>
                  <a:gd name="connsiteY0" fmla="*/ 2263311 h 2782856"/>
                  <a:gd name="connsiteX1" fmla="*/ 519545 w 3168681"/>
                  <a:gd name="connsiteY1" fmla="*/ 2782856 h 2782856"/>
                  <a:gd name="connsiteX2" fmla="*/ 0 w 3168681"/>
                  <a:gd name="connsiteY2" fmla="*/ 2658165 h 2782856"/>
                  <a:gd name="connsiteX3" fmla="*/ 114300 w 3168681"/>
                  <a:gd name="connsiteY3" fmla="*/ 2585429 h 2782856"/>
                  <a:gd name="connsiteX4" fmla="*/ 3168681 w 3168681"/>
                  <a:gd name="connsiteY4" fmla="*/ 69006 h 2782856"/>
                  <a:gd name="connsiteX5" fmla="*/ 488372 w 3168681"/>
                  <a:gd name="connsiteY5" fmla="*/ 2325656 h 2782856"/>
                  <a:gd name="connsiteX6" fmla="*/ 633845 w 3168681"/>
                  <a:gd name="connsiteY6" fmla="*/ 2263311 h 2782856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26093 h 2783293"/>
                  <a:gd name="connsiteX6" fmla="*/ 633845 w 3168681"/>
                  <a:gd name="connsiteY6" fmla="*/ 2263748 h 2783293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38125 h 2783293"/>
                  <a:gd name="connsiteX6" fmla="*/ 633845 w 3168681"/>
                  <a:gd name="connsiteY6" fmla="*/ 2263748 h 2783293"/>
                  <a:gd name="connsiteX0" fmla="*/ 671507 w 3206343"/>
                  <a:gd name="connsiteY0" fmla="*/ 2287533 h 2807078"/>
                  <a:gd name="connsiteX1" fmla="*/ 557207 w 3206343"/>
                  <a:gd name="connsiteY1" fmla="*/ 2807078 h 2807078"/>
                  <a:gd name="connsiteX2" fmla="*/ 37662 w 3206343"/>
                  <a:gd name="connsiteY2" fmla="*/ 2682387 h 2807078"/>
                  <a:gd name="connsiteX3" fmla="*/ 172015 w 3206343"/>
                  <a:gd name="connsiteY3" fmla="*/ 2593609 h 2807078"/>
                  <a:gd name="connsiteX4" fmla="*/ 3206343 w 3206343"/>
                  <a:gd name="connsiteY4" fmla="*/ 93228 h 2807078"/>
                  <a:gd name="connsiteX5" fmla="*/ 526034 w 3206343"/>
                  <a:gd name="connsiteY5" fmla="*/ 2361910 h 2807078"/>
                  <a:gd name="connsiteX6" fmla="*/ 671507 w 3206343"/>
                  <a:gd name="connsiteY6" fmla="*/ 2287533 h 2807078"/>
                  <a:gd name="connsiteX0" fmla="*/ 715422 w 3250258"/>
                  <a:gd name="connsiteY0" fmla="*/ 2593173 h 3112718"/>
                  <a:gd name="connsiteX1" fmla="*/ 601122 w 3250258"/>
                  <a:gd name="connsiteY1" fmla="*/ 3112718 h 3112718"/>
                  <a:gd name="connsiteX2" fmla="*/ 81577 w 3250258"/>
                  <a:gd name="connsiteY2" fmla="*/ 2988027 h 3112718"/>
                  <a:gd name="connsiteX3" fmla="*/ 215930 w 3250258"/>
                  <a:gd name="connsiteY3" fmla="*/ 2899249 h 3112718"/>
                  <a:gd name="connsiteX4" fmla="*/ 3250258 w 3250258"/>
                  <a:gd name="connsiteY4" fmla="*/ 398868 h 3112718"/>
                  <a:gd name="connsiteX5" fmla="*/ 569949 w 3250258"/>
                  <a:gd name="connsiteY5" fmla="*/ 2667550 h 3112718"/>
                  <a:gd name="connsiteX6" fmla="*/ 715422 w 3250258"/>
                  <a:gd name="connsiteY6" fmla="*/ 2593173 h 3112718"/>
                  <a:gd name="connsiteX0" fmla="*/ 689118 w 3223954"/>
                  <a:gd name="connsiteY0" fmla="*/ 2591756 h 3111301"/>
                  <a:gd name="connsiteX1" fmla="*/ 574818 w 3223954"/>
                  <a:gd name="connsiteY1" fmla="*/ 3111301 h 3111301"/>
                  <a:gd name="connsiteX2" fmla="*/ 55273 w 3223954"/>
                  <a:gd name="connsiteY2" fmla="*/ 2986610 h 3111301"/>
                  <a:gd name="connsiteX3" fmla="*/ 189626 w 3223954"/>
                  <a:gd name="connsiteY3" fmla="*/ 2897832 h 3111301"/>
                  <a:gd name="connsiteX4" fmla="*/ 3223954 w 3223954"/>
                  <a:gd name="connsiteY4" fmla="*/ 397451 h 3111301"/>
                  <a:gd name="connsiteX5" fmla="*/ 543645 w 3223954"/>
                  <a:gd name="connsiteY5" fmla="*/ 2666133 h 3111301"/>
                  <a:gd name="connsiteX6" fmla="*/ 689118 w 3223954"/>
                  <a:gd name="connsiteY6" fmla="*/ 2591756 h 3111301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230724" h="3103282">
                    <a:moveTo>
                      <a:pt x="695888" y="2583737"/>
                    </a:moveTo>
                    <a:lnTo>
                      <a:pt x="581588" y="3103282"/>
                    </a:lnTo>
                    <a:lnTo>
                      <a:pt x="62043" y="2978591"/>
                    </a:lnTo>
                    <a:lnTo>
                      <a:pt x="196396" y="2889813"/>
                    </a:lnTo>
                    <a:cubicBezTo>
                      <a:pt x="-586981" y="1382265"/>
                      <a:pt x="1084920" y="-923736"/>
                      <a:pt x="3230724" y="389432"/>
                    </a:cubicBezTo>
                    <a:cubicBezTo>
                      <a:pt x="1259115" y="-717260"/>
                      <a:pt x="-118817" y="1465159"/>
                      <a:pt x="550415" y="2658114"/>
                    </a:cubicBezTo>
                    <a:lnTo>
                      <a:pt x="695888" y="2583737"/>
                    </a:lnTo>
                    <a:close/>
                  </a:path>
                </a:pathLst>
              </a:custGeom>
              <a:gradFill>
                <a:gsLst>
                  <a:gs pos="0">
                    <a:srgbClr val="EB483E"/>
                  </a:gs>
                  <a:gs pos="100000">
                    <a:srgbClr val="EB483E">
                      <a:lumMod val="28000"/>
                      <a:lumOff val="72000"/>
                    </a:srgbClr>
                  </a:gs>
                </a:gsLst>
                <a:lin ang="0" scaled="0"/>
              </a:gra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1" name="Полилиния 10"/>
              <p:cNvSpPr/>
              <p:nvPr/>
            </p:nvSpPr>
            <p:spPr>
              <a:xfrm rot="3154859">
                <a:off x="4096834" y="891542"/>
                <a:ext cx="3230724" cy="3103282"/>
              </a:xfrm>
              <a:custGeom>
                <a:avLst/>
                <a:gdLst>
                  <a:gd name="connsiteX0" fmla="*/ 633845 w 2867891"/>
                  <a:gd name="connsiteY0" fmla="*/ 2358737 h 2878282"/>
                  <a:gd name="connsiteX1" fmla="*/ 519545 w 2867891"/>
                  <a:gd name="connsiteY1" fmla="*/ 2878282 h 2878282"/>
                  <a:gd name="connsiteX2" fmla="*/ 0 w 2867891"/>
                  <a:gd name="connsiteY2" fmla="*/ 2753591 h 2878282"/>
                  <a:gd name="connsiteX3" fmla="*/ 114300 w 2867891"/>
                  <a:gd name="connsiteY3" fmla="*/ 2680855 h 2878282"/>
                  <a:gd name="connsiteX4" fmla="*/ 2867891 w 2867891"/>
                  <a:gd name="connsiteY4" fmla="*/ 0 h 2878282"/>
                  <a:gd name="connsiteX5" fmla="*/ 488372 w 2867891"/>
                  <a:gd name="connsiteY5" fmla="*/ 2421082 h 2878282"/>
                  <a:gd name="connsiteX6" fmla="*/ 633845 w 2867891"/>
                  <a:gd name="connsiteY6" fmla="*/ 2358737 h 2878282"/>
                  <a:gd name="connsiteX0" fmla="*/ 633845 w 3168681"/>
                  <a:gd name="connsiteY0" fmla="*/ 2194305 h 2713850"/>
                  <a:gd name="connsiteX1" fmla="*/ 519545 w 3168681"/>
                  <a:gd name="connsiteY1" fmla="*/ 2713850 h 2713850"/>
                  <a:gd name="connsiteX2" fmla="*/ 0 w 3168681"/>
                  <a:gd name="connsiteY2" fmla="*/ 2589159 h 2713850"/>
                  <a:gd name="connsiteX3" fmla="*/ 114300 w 3168681"/>
                  <a:gd name="connsiteY3" fmla="*/ 2516423 h 2713850"/>
                  <a:gd name="connsiteX4" fmla="*/ 3168681 w 3168681"/>
                  <a:gd name="connsiteY4" fmla="*/ 0 h 2713850"/>
                  <a:gd name="connsiteX5" fmla="*/ 488372 w 3168681"/>
                  <a:gd name="connsiteY5" fmla="*/ 2256650 h 2713850"/>
                  <a:gd name="connsiteX6" fmla="*/ 633845 w 3168681"/>
                  <a:gd name="connsiteY6" fmla="*/ 2194305 h 2713850"/>
                  <a:gd name="connsiteX0" fmla="*/ 633845 w 3168681"/>
                  <a:gd name="connsiteY0" fmla="*/ 2263311 h 2782856"/>
                  <a:gd name="connsiteX1" fmla="*/ 519545 w 3168681"/>
                  <a:gd name="connsiteY1" fmla="*/ 2782856 h 2782856"/>
                  <a:gd name="connsiteX2" fmla="*/ 0 w 3168681"/>
                  <a:gd name="connsiteY2" fmla="*/ 2658165 h 2782856"/>
                  <a:gd name="connsiteX3" fmla="*/ 114300 w 3168681"/>
                  <a:gd name="connsiteY3" fmla="*/ 2585429 h 2782856"/>
                  <a:gd name="connsiteX4" fmla="*/ 3168681 w 3168681"/>
                  <a:gd name="connsiteY4" fmla="*/ 69006 h 2782856"/>
                  <a:gd name="connsiteX5" fmla="*/ 488372 w 3168681"/>
                  <a:gd name="connsiteY5" fmla="*/ 2325656 h 2782856"/>
                  <a:gd name="connsiteX6" fmla="*/ 633845 w 3168681"/>
                  <a:gd name="connsiteY6" fmla="*/ 2263311 h 2782856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26093 h 2783293"/>
                  <a:gd name="connsiteX6" fmla="*/ 633845 w 3168681"/>
                  <a:gd name="connsiteY6" fmla="*/ 2263748 h 2783293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38125 h 2783293"/>
                  <a:gd name="connsiteX6" fmla="*/ 633845 w 3168681"/>
                  <a:gd name="connsiteY6" fmla="*/ 2263748 h 2783293"/>
                  <a:gd name="connsiteX0" fmla="*/ 671507 w 3206343"/>
                  <a:gd name="connsiteY0" fmla="*/ 2287533 h 2807078"/>
                  <a:gd name="connsiteX1" fmla="*/ 557207 w 3206343"/>
                  <a:gd name="connsiteY1" fmla="*/ 2807078 h 2807078"/>
                  <a:gd name="connsiteX2" fmla="*/ 37662 w 3206343"/>
                  <a:gd name="connsiteY2" fmla="*/ 2682387 h 2807078"/>
                  <a:gd name="connsiteX3" fmla="*/ 172015 w 3206343"/>
                  <a:gd name="connsiteY3" fmla="*/ 2593609 h 2807078"/>
                  <a:gd name="connsiteX4" fmla="*/ 3206343 w 3206343"/>
                  <a:gd name="connsiteY4" fmla="*/ 93228 h 2807078"/>
                  <a:gd name="connsiteX5" fmla="*/ 526034 w 3206343"/>
                  <a:gd name="connsiteY5" fmla="*/ 2361910 h 2807078"/>
                  <a:gd name="connsiteX6" fmla="*/ 671507 w 3206343"/>
                  <a:gd name="connsiteY6" fmla="*/ 2287533 h 2807078"/>
                  <a:gd name="connsiteX0" fmla="*/ 715422 w 3250258"/>
                  <a:gd name="connsiteY0" fmla="*/ 2593173 h 3112718"/>
                  <a:gd name="connsiteX1" fmla="*/ 601122 w 3250258"/>
                  <a:gd name="connsiteY1" fmla="*/ 3112718 h 3112718"/>
                  <a:gd name="connsiteX2" fmla="*/ 81577 w 3250258"/>
                  <a:gd name="connsiteY2" fmla="*/ 2988027 h 3112718"/>
                  <a:gd name="connsiteX3" fmla="*/ 215930 w 3250258"/>
                  <a:gd name="connsiteY3" fmla="*/ 2899249 h 3112718"/>
                  <a:gd name="connsiteX4" fmla="*/ 3250258 w 3250258"/>
                  <a:gd name="connsiteY4" fmla="*/ 398868 h 3112718"/>
                  <a:gd name="connsiteX5" fmla="*/ 569949 w 3250258"/>
                  <a:gd name="connsiteY5" fmla="*/ 2667550 h 3112718"/>
                  <a:gd name="connsiteX6" fmla="*/ 715422 w 3250258"/>
                  <a:gd name="connsiteY6" fmla="*/ 2593173 h 3112718"/>
                  <a:gd name="connsiteX0" fmla="*/ 689118 w 3223954"/>
                  <a:gd name="connsiteY0" fmla="*/ 2591756 h 3111301"/>
                  <a:gd name="connsiteX1" fmla="*/ 574818 w 3223954"/>
                  <a:gd name="connsiteY1" fmla="*/ 3111301 h 3111301"/>
                  <a:gd name="connsiteX2" fmla="*/ 55273 w 3223954"/>
                  <a:gd name="connsiteY2" fmla="*/ 2986610 h 3111301"/>
                  <a:gd name="connsiteX3" fmla="*/ 189626 w 3223954"/>
                  <a:gd name="connsiteY3" fmla="*/ 2897832 h 3111301"/>
                  <a:gd name="connsiteX4" fmla="*/ 3223954 w 3223954"/>
                  <a:gd name="connsiteY4" fmla="*/ 397451 h 3111301"/>
                  <a:gd name="connsiteX5" fmla="*/ 543645 w 3223954"/>
                  <a:gd name="connsiteY5" fmla="*/ 2666133 h 3111301"/>
                  <a:gd name="connsiteX6" fmla="*/ 689118 w 3223954"/>
                  <a:gd name="connsiteY6" fmla="*/ 2591756 h 3111301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230724" h="3103282">
                    <a:moveTo>
                      <a:pt x="695888" y="2583737"/>
                    </a:moveTo>
                    <a:lnTo>
                      <a:pt x="581588" y="3103282"/>
                    </a:lnTo>
                    <a:lnTo>
                      <a:pt x="62043" y="2978591"/>
                    </a:lnTo>
                    <a:lnTo>
                      <a:pt x="196396" y="2889813"/>
                    </a:lnTo>
                    <a:cubicBezTo>
                      <a:pt x="-586981" y="1382265"/>
                      <a:pt x="1084920" y="-923736"/>
                      <a:pt x="3230724" y="389432"/>
                    </a:cubicBezTo>
                    <a:cubicBezTo>
                      <a:pt x="1259115" y="-717260"/>
                      <a:pt x="-118817" y="1465159"/>
                      <a:pt x="550415" y="2658114"/>
                    </a:cubicBezTo>
                    <a:lnTo>
                      <a:pt x="695888" y="2583737"/>
                    </a:lnTo>
                    <a:close/>
                  </a:path>
                </a:pathLst>
              </a:custGeom>
              <a:gradFill>
                <a:gsLst>
                  <a:gs pos="0">
                    <a:srgbClr val="EB483E"/>
                  </a:gs>
                  <a:gs pos="100000">
                    <a:srgbClr val="EB483E">
                      <a:lumMod val="28000"/>
                      <a:lumOff val="72000"/>
                    </a:srgbClr>
                  </a:gs>
                </a:gsLst>
                <a:lin ang="0" scaled="0"/>
              </a:gra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2" name="Полилиния 11"/>
              <p:cNvSpPr/>
              <p:nvPr/>
            </p:nvSpPr>
            <p:spPr>
              <a:xfrm rot="6263889">
                <a:off x="4452013" y="2100309"/>
                <a:ext cx="3230724" cy="3103282"/>
              </a:xfrm>
              <a:custGeom>
                <a:avLst/>
                <a:gdLst>
                  <a:gd name="connsiteX0" fmla="*/ 633845 w 2867891"/>
                  <a:gd name="connsiteY0" fmla="*/ 2358737 h 2878282"/>
                  <a:gd name="connsiteX1" fmla="*/ 519545 w 2867891"/>
                  <a:gd name="connsiteY1" fmla="*/ 2878282 h 2878282"/>
                  <a:gd name="connsiteX2" fmla="*/ 0 w 2867891"/>
                  <a:gd name="connsiteY2" fmla="*/ 2753591 h 2878282"/>
                  <a:gd name="connsiteX3" fmla="*/ 114300 w 2867891"/>
                  <a:gd name="connsiteY3" fmla="*/ 2680855 h 2878282"/>
                  <a:gd name="connsiteX4" fmla="*/ 2867891 w 2867891"/>
                  <a:gd name="connsiteY4" fmla="*/ 0 h 2878282"/>
                  <a:gd name="connsiteX5" fmla="*/ 488372 w 2867891"/>
                  <a:gd name="connsiteY5" fmla="*/ 2421082 h 2878282"/>
                  <a:gd name="connsiteX6" fmla="*/ 633845 w 2867891"/>
                  <a:gd name="connsiteY6" fmla="*/ 2358737 h 2878282"/>
                  <a:gd name="connsiteX0" fmla="*/ 633845 w 3168681"/>
                  <a:gd name="connsiteY0" fmla="*/ 2194305 h 2713850"/>
                  <a:gd name="connsiteX1" fmla="*/ 519545 w 3168681"/>
                  <a:gd name="connsiteY1" fmla="*/ 2713850 h 2713850"/>
                  <a:gd name="connsiteX2" fmla="*/ 0 w 3168681"/>
                  <a:gd name="connsiteY2" fmla="*/ 2589159 h 2713850"/>
                  <a:gd name="connsiteX3" fmla="*/ 114300 w 3168681"/>
                  <a:gd name="connsiteY3" fmla="*/ 2516423 h 2713850"/>
                  <a:gd name="connsiteX4" fmla="*/ 3168681 w 3168681"/>
                  <a:gd name="connsiteY4" fmla="*/ 0 h 2713850"/>
                  <a:gd name="connsiteX5" fmla="*/ 488372 w 3168681"/>
                  <a:gd name="connsiteY5" fmla="*/ 2256650 h 2713850"/>
                  <a:gd name="connsiteX6" fmla="*/ 633845 w 3168681"/>
                  <a:gd name="connsiteY6" fmla="*/ 2194305 h 2713850"/>
                  <a:gd name="connsiteX0" fmla="*/ 633845 w 3168681"/>
                  <a:gd name="connsiteY0" fmla="*/ 2263311 h 2782856"/>
                  <a:gd name="connsiteX1" fmla="*/ 519545 w 3168681"/>
                  <a:gd name="connsiteY1" fmla="*/ 2782856 h 2782856"/>
                  <a:gd name="connsiteX2" fmla="*/ 0 w 3168681"/>
                  <a:gd name="connsiteY2" fmla="*/ 2658165 h 2782856"/>
                  <a:gd name="connsiteX3" fmla="*/ 114300 w 3168681"/>
                  <a:gd name="connsiteY3" fmla="*/ 2585429 h 2782856"/>
                  <a:gd name="connsiteX4" fmla="*/ 3168681 w 3168681"/>
                  <a:gd name="connsiteY4" fmla="*/ 69006 h 2782856"/>
                  <a:gd name="connsiteX5" fmla="*/ 488372 w 3168681"/>
                  <a:gd name="connsiteY5" fmla="*/ 2325656 h 2782856"/>
                  <a:gd name="connsiteX6" fmla="*/ 633845 w 3168681"/>
                  <a:gd name="connsiteY6" fmla="*/ 2263311 h 2782856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26093 h 2783293"/>
                  <a:gd name="connsiteX6" fmla="*/ 633845 w 3168681"/>
                  <a:gd name="connsiteY6" fmla="*/ 2263748 h 2783293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38125 h 2783293"/>
                  <a:gd name="connsiteX6" fmla="*/ 633845 w 3168681"/>
                  <a:gd name="connsiteY6" fmla="*/ 2263748 h 2783293"/>
                  <a:gd name="connsiteX0" fmla="*/ 671507 w 3206343"/>
                  <a:gd name="connsiteY0" fmla="*/ 2287533 h 2807078"/>
                  <a:gd name="connsiteX1" fmla="*/ 557207 w 3206343"/>
                  <a:gd name="connsiteY1" fmla="*/ 2807078 h 2807078"/>
                  <a:gd name="connsiteX2" fmla="*/ 37662 w 3206343"/>
                  <a:gd name="connsiteY2" fmla="*/ 2682387 h 2807078"/>
                  <a:gd name="connsiteX3" fmla="*/ 172015 w 3206343"/>
                  <a:gd name="connsiteY3" fmla="*/ 2593609 h 2807078"/>
                  <a:gd name="connsiteX4" fmla="*/ 3206343 w 3206343"/>
                  <a:gd name="connsiteY4" fmla="*/ 93228 h 2807078"/>
                  <a:gd name="connsiteX5" fmla="*/ 526034 w 3206343"/>
                  <a:gd name="connsiteY5" fmla="*/ 2361910 h 2807078"/>
                  <a:gd name="connsiteX6" fmla="*/ 671507 w 3206343"/>
                  <a:gd name="connsiteY6" fmla="*/ 2287533 h 2807078"/>
                  <a:gd name="connsiteX0" fmla="*/ 715422 w 3250258"/>
                  <a:gd name="connsiteY0" fmla="*/ 2593173 h 3112718"/>
                  <a:gd name="connsiteX1" fmla="*/ 601122 w 3250258"/>
                  <a:gd name="connsiteY1" fmla="*/ 3112718 h 3112718"/>
                  <a:gd name="connsiteX2" fmla="*/ 81577 w 3250258"/>
                  <a:gd name="connsiteY2" fmla="*/ 2988027 h 3112718"/>
                  <a:gd name="connsiteX3" fmla="*/ 215930 w 3250258"/>
                  <a:gd name="connsiteY3" fmla="*/ 2899249 h 3112718"/>
                  <a:gd name="connsiteX4" fmla="*/ 3250258 w 3250258"/>
                  <a:gd name="connsiteY4" fmla="*/ 398868 h 3112718"/>
                  <a:gd name="connsiteX5" fmla="*/ 569949 w 3250258"/>
                  <a:gd name="connsiteY5" fmla="*/ 2667550 h 3112718"/>
                  <a:gd name="connsiteX6" fmla="*/ 715422 w 3250258"/>
                  <a:gd name="connsiteY6" fmla="*/ 2593173 h 3112718"/>
                  <a:gd name="connsiteX0" fmla="*/ 689118 w 3223954"/>
                  <a:gd name="connsiteY0" fmla="*/ 2591756 h 3111301"/>
                  <a:gd name="connsiteX1" fmla="*/ 574818 w 3223954"/>
                  <a:gd name="connsiteY1" fmla="*/ 3111301 h 3111301"/>
                  <a:gd name="connsiteX2" fmla="*/ 55273 w 3223954"/>
                  <a:gd name="connsiteY2" fmla="*/ 2986610 h 3111301"/>
                  <a:gd name="connsiteX3" fmla="*/ 189626 w 3223954"/>
                  <a:gd name="connsiteY3" fmla="*/ 2897832 h 3111301"/>
                  <a:gd name="connsiteX4" fmla="*/ 3223954 w 3223954"/>
                  <a:gd name="connsiteY4" fmla="*/ 397451 h 3111301"/>
                  <a:gd name="connsiteX5" fmla="*/ 543645 w 3223954"/>
                  <a:gd name="connsiteY5" fmla="*/ 2666133 h 3111301"/>
                  <a:gd name="connsiteX6" fmla="*/ 689118 w 3223954"/>
                  <a:gd name="connsiteY6" fmla="*/ 2591756 h 3111301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230724" h="3103282">
                    <a:moveTo>
                      <a:pt x="695888" y="2583737"/>
                    </a:moveTo>
                    <a:lnTo>
                      <a:pt x="581588" y="3103282"/>
                    </a:lnTo>
                    <a:lnTo>
                      <a:pt x="62043" y="2978591"/>
                    </a:lnTo>
                    <a:lnTo>
                      <a:pt x="196396" y="2889813"/>
                    </a:lnTo>
                    <a:cubicBezTo>
                      <a:pt x="-586981" y="1382265"/>
                      <a:pt x="1084920" y="-923736"/>
                      <a:pt x="3230724" y="389432"/>
                    </a:cubicBezTo>
                    <a:cubicBezTo>
                      <a:pt x="1259115" y="-717260"/>
                      <a:pt x="-118817" y="1465159"/>
                      <a:pt x="550415" y="2658114"/>
                    </a:cubicBezTo>
                    <a:lnTo>
                      <a:pt x="695888" y="2583737"/>
                    </a:lnTo>
                    <a:close/>
                  </a:path>
                </a:pathLst>
              </a:custGeom>
              <a:gradFill>
                <a:gsLst>
                  <a:gs pos="0">
                    <a:srgbClr val="EB483E"/>
                  </a:gs>
                  <a:gs pos="100000">
                    <a:srgbClr val="EB483E">
                      <a:lumMod val="28000"/>
                      <a:lumOff val="72000"/>
                    </a:srgbClr>
                  </a:gs>
                </a:gsLst>
                <a:lin ang="0" scaled="0"/>
              </a:gra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3" name="Полилиния 12"/>
              <p:cNvSpPr/>
              <p:nvPr/>
            </p:nvSpPr>
            <p:spPr>
              <a:xfrm rot="9290474">
                <a:off x="3723460" y="3095122"/>
                <a:ext cx="3230724" cy="3103282"/>
              </a:xfrm>
              <a:custGeom>
                <a:avLst/>
                <a:gdLst>
                  <a:gd name="connsiteX0" fmla="*/ 633845 w 2867891"/>
                  <a:gd name="connsiteY0" fmla="*/ 2358737 h 2878282"/>
                  <a:gd name="connsiteX1" fmla="*/ 519545 w 2867891"/>
                  <a:gd name="connsiteY1" fmla="*/ 2878282 h 2878282"/>
                  <a:gd name="connsiteX2" fmla="*/ 0 w 2867891"/>
                  <a:gd name="connsiteY2" fmla="*/ 2753591 h 2878282"/>
                  <a:gd name="connsiteX3" fmla="*/ 114300 w 2867891"/>
                  <a:gd name="connsiteY3" fmla="*/ 2680855 h 2878282"/>
                  <a:gd name="connsiteX4" fmla="*/ 2867891 w 2867891"/>
                  <a:gd name="connsiteY4" fmla="*/ 0 h 2878282"/>
                  <a:gd name="connsiteX5" fmla="*/ 488372 w 2867891"/>
                  <a:gd name="connsiteY5" fmla="*/ 2421082 h 2878282"/>
                  <a:gd name="connsiteX6" fmla="*/ 633845 w 2867891"/>
                  <a:gd name="connsiteY6" fmla="*/ 2358737 h 2878282"/>
                  <a:gd name="connsiteX0" fmla="*/ 633845 w 3168681"/>
                  <a:gd name="connsiteY0" fmla="*/ 2194305 h 2713850"/>
                  <a:gd name="connsiteX1" fmla="*/ 519545 w 3168681"/>
                  <a:gd name="connsiteY1" fmla="*/ 2713850 h 2713850"/>
                  <a:gd name="connsiteX2" fmla="*/ 0 w 3168681"/>
                  <a:gd name="connsiteY2" fmla="*/ 2589159 h 2713850"/>
                  <a:gd name="connsiteX3" fmla="*/ 114300 w 3168681"/>
                  <a:gd name="connsiteY3" fmla="*/ 2516423 h 2713850"/>
                  <a:gd name="connsiteX4" fmla="*/ 3168681 w 3168681"/>
                  <a:gd name="connsiteY4" fmla="*/ 0 h 2713850"/>
                  <a:gd name="connsiteX5" fmla="*/ 488372 w 3168681"/>
                  <a:gd name="connsiteY5" fmla="*/ 2256650 h 2713850"/>
                  <a:gd name="connsiteX6" fmla="*/ 633845 w 3168681"/>
                  <a:gd name="connsiteY6" fmla="*/ 2194305 h 2713850"/>
                  <a:gd name="connsiteX0" fmla="*/ 633845 w 3168681"/>
                  <a:gd name="connsiteY0" fmla="*/ 2263311 h 2782856"/>
                  <a:gd name="connsiteX1" fmla="*/ 519545 w 3168681"/>
                  <a:gd name="connsiteY1" fmla="*/ 2782856 h 2782856"/>
                  <a:gd name="connsiteX2" fmla="*/ 0 w 3168681"/>
                  <a:gd name="connsiteY2" fmla="*/ 2658165 h 2782856"/>
                  <a:gd name="connsiteX3" fmla="*/ 114300 w 3168681"/>
                  <a:gd name="connsiteY3" fmla="*/ 2585429 h 2782856"/>
                  <a:gd name="connsiteX4" fmla="*/ 3168681 w 3168681"/>
                  <a:gd name="connsiteY4" fmla="*/ 69006 h 2782856"/>
                  <a:gd name="connsiteX5" fmla="*/ 488372 w 3168681"/>
                  <a:gd name="connsiteY5" fmla="*/ 2325656 h 2782856"/>
                  <a:gd name="connsiteX6" fmla="*/ 633845 w 3168681"/>
                  <a:gd name="connsiteY6" fmla="*/ 2263311 h 2782856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26093 h 2783293"/>
                  <a:gd name="connsiteX6" fmla="*/ 633845 w 3168681"/>
                  <a:gd name="connsiteY6" fmla="*/ 2263748 h 2783293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38125 h 2783293"/>
                  <a:gd name="connsiteX6" fmla="*/ 633845 w 3168681"/>
                  <a:gd name="connsiteY6" fmla="*/ 2263748 h 2783293"/>
                  <a:gd name="connsiteX0" fmla="*/ 671507 w 3206343"/>
                  <a:gd name="connsiteY0" fmla="*/ 2287533 h 2807078"/>
                  <a:gd name="connsiteX1" fmla="*/ 557207 w 3206343"/>
                  <a:gd name="connsiteY1" fmla="*/ 2807078 h 2807078"/>
                  <a:gd name="connsiteX2" fmla="*/ 37662 w 3206343"/>
                  <a:gd name="connsiteY2" fmla="*/ 2682387 h 2807078"/>
                  <a:gd name="connsiteX3" fmla="*/ 172015 w 3206343"/>
                  <a:gd name="connsiteY3" fmla="*/ 2593609 h 2807078"/>
                  <a:gd name="connsiteX4" fmla="*/ 3206343 w 3206343"/>
                  <a:gd name="connsiteY4" fmla="*/ 93228 h 2807078"/>
                  <a:gd name="connsiteX5" fmla="*/ 526034 w 3206343"/>
                  <a:gd name="connsiteY5" fmla="*/ 2361910 h 2807078"/>
                  <a:gd name="connsiteX6" fmla="*/ 671507 w 3206343"/>
                  <a:gd name="connsiteY6" fmla="*/ 2287533 h 2807078"/>
                  <a:gd name="connsiteX0" fmla="*/ 715422 w 3250258"/>
                  <a:gd name="connsiteY0" fmla="*/ 2593173 h 3112718"/>
                  <a:gd name="connsiteX1" fmla="*/ 601122 w 3250258"/>
                  <a:gd name="connsiteY1" fmla="*/ 3112718 h 3112718"/>
                  <a:gd name="connsiteX2" fmla="*/ 81577 w 3250258"/>
                  <a:gd name="connsiteY2" fmla="*/ 2988027 h 3112718"/>
                  <a:gd name="connsiteX3" fmla="*/ 215930 w 3250258"/>
                  <a:gd name="connsiteY3" fmla="*/ 2899249 h 3112718"/>
                  <a:gd name="connsiteX4" fmla="*/ 3250258 w 3250258"/>
                  <a:gd name="connsiteY4" fmla="*/ 398868 h 3112718"/>
                  <a:gd name="connsiteX5" fmla="*/ 569949 w 3250258"/>
                  <a:gd name="connsiteY5" fmla="*/ 2667550 h 3112718"/>
                  <a:gd name="connsiteX6" fmla="*/ 715422 w 3250258"/>
                  <a:gd name="connsiteY6" fmla="*/ 2593173 h 3112718"/>
                  <a:gd name="connsiteX0" fmla="*/ 689118 w 3223954"/>
                  <a:gd name="connsiteY0" fmla="*/ 2591756 h 3111301"/>
                  <a:gd name="connsiteX1" fmla="*/ 574818 w 3223954"/>
                  <a:gd name="connsiteY1" fmla="*/ 3111301 h 3111301"/>
                  <a:gd name="connsiteX2" fmla="*/ 55273 w 3223954"/>
                  <a:gd name="connsiteY2" fmla="*/ 2986610 h 3111301"/>
                  <a:gd name="connsiteX3" fmla="*/ 189626 w 3223954"/>
                  <a:gd name="connsiteY3" fmla="*/ 2897832 h 3111301"/>
                  <a:gd name="connsiteX4" fmla="*/ 3223954 w 3223954"/>
                  <a:gd name="connsiteY4" fmla="*/ 397451 h 3111301"/>
                  <a:gd name="connsiteX5" fmla="*/ 543645 w 3223954"/>
                  <a:gd name="connsiteY5" fmla="*/ 2666133 h 3111301"/>
                  <a:gd name="connsiteX6" fmla="*/ 689118 w 3223954"/>
                  <a:gd name="connsiteY6" fmla="*/ 2591756 h 3111301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230724" h="3103282">
                    <a:moveTo>
                      <a:pt x="695888" y="2583737"/>
                    </a:moveTo>
                    <a:lnTo>
                      <a:pt x="581588" y="3103282"/>
                    </a:lnTo>
                    <a:lnTo>
                      <a:pt x="62043" y="2978591"/>
                    </a:lnTo>
                    <a:lnTo>
                      <a:pt x="196396" y="2889813"/>
                    </a:lnTo>
                    <a:cubicBezTo>
                      <a:pt x="-586981" y="1382265"/>
                      <a:pt x="1084920" y="-923736"/>
                      <a:pt x="3230724" y="389432"/>
                    </a:cubicBezTo>
                    <a:cubicBezTo>
                      <a:pt x="1259115" y="-717260"/>
                      <a:pt x="-118817" y="1465159"/>
                      <a:pt x="550415" y="2658114"/>
                    </a:cubicBezTo>
                    <a:lnTo>
                      <a:pt x="695888" y="2583737"/>
                    </a:lnTo>
                    <a:close/>
                  </a:path>
                </a:pathLst>
              </a:custGeom>
              <a:gradFill>
                <a:gsLst>
                  <a:gs pos="0">
                    <a:srgbClr val="EB483E"/>
                  </a:gs>
                  <a:gs pos="100000">
                    <a:srgbClr val="EB483E">
                      <a:lumMod val="28000"/>
                      <a:lumOff val="72000"/>
                    </a:srgbClr>
                  </a:gs>
                </a:gsLst>
                <a:lin ang="0" scaled="0"/>
              </a:gra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4" name="Полилиния 13"/>
              <p:cNvSpPr/>
              <p:nvPr/>
            </p:nvSpPr>
            <p:spPr>
              <a:xfrm rot="12382759">
                <a:off x="2413274" y="3190656"/>
                <a:ext cx="3230724" cy="3103282"/>
              </a:xfrm>
              <a:custGeom>
                <a:avLst/>
                <a:gdLst>
                  <a:gd name="connsiteX0" fmla="*/ 633845 w 2867891"/>
                  <a:gd name="connsiteY0" fmla="*/ 2358737 h 2878282"/>
                  <a:gd name="connsiteX1" fmla="*/ 519545 w 2867891"/>
                  <a:gd name="connsiteY1" fmla="*/ 2878282 h 2878282"/>
                  <a:gd name="connsiteX2" fmla="*/ 0 w 2867891"/>
                  <a:gd name="connsiteY2" fmla="*/ 2753591 h 2878282"/>
                  <a:gd name="connsiteX3" fmla="*/ 114300 w 2867891"/>
                  <a:gd name="connsiteY3" fmla="*/ 2680855 h 2878282"/>
                  <a:gd name="connsiteX4" fmla="*/ 2867891 w 2867891"/>
                  <a:gd name="connsiteY4" fmla="*/ 0 h 2878282"/>
                  <a:gd name="connsiteX5" fmla="*/ 488372 w 2867891"/>
                  <a:gd name="connsiteY5" fmla="*/ 2421082 h 2878282"/>
                  <a:gd name="connsiteX6" fmla="*/ 633845 w 2867891"/>
                  <a:gd name="connsiteY6" fmla="*/ 2358737 h 2878282"/>
                  <a:gd name="connsiteX0" fmla="*/ 633845 w 3168681"/>
                  <a:gd name="connsiteY0" fmla="*/ 2194305 h 2713850"/>
                  <a:gd name="connsiteX1" fmla="*/ 519545 w 3168681"/>
                  <a:gd name="connsiteY1" fmla="*/ 2713850 h 2713850"/>
                  <a:gd name="connsiteX2" fmla="*/ 0 w 3168681"/>
                  <a:gd name="connsiteY2" fmla="*/ 2589159 h 2713850"/>
                  <a:gd name="connsiteX3" fmla="*/ 114300 w 3168681"/>
                  <a:gd name="connsiteY3" fmla="*/ 2516423 h 2713850"/>
                  <a:gd name="connsiteX4" fmla="*/ 3168681 w 3168681"/>
                  <a:gd name="connsiteY4" fmla="*/ 0 h 2713850"/>
                  <a:gd name="connsiteX5" fmla="*/ 488372 w 3168681"/>
                  <a:gd name="connsiteY5" fmla="*/ 2256650 h 2713850"/>
                  <a:gd name="connsiteX6" fmla="*/ 633845 w 3168681"/>
                  <a:gd name="connsiteY6" fmla="*/ 2194305 h 2713850"/>
                  <a:gd name="connsiteX0" fmla="*/ 633845 w 3168681"/>
                  <a:gd name="connsiteY0" fmla="*/ 2263311 h 2782856"/>
                  <a:gd name="connsiteX1" fmla="*/ 519545 w 3168681"/>
                  <a:gd name="connsiteY1" fmla="*/ 2782856 h 2782856"/>
                  <a:gd name="connsiteX2" fmla="*/ 0 w 3168681"/>
                  <a:gd name="connsiteY2" fmla="*/ 2658165 h 2782856"/>
                  <a:gd name="connsiteX3" fmla="*/ 114300 w 3168681"/>
                  <a:gd name="connsiteY3" fmla="*/ 2585429 h 2782856"/>
                  <a:gd name="connsiteX4" fmla="*/ 3168681 w 3168681"/>
                  <a:gd name="connsiteY4" fmla="*/ 69006 h 2782856"/>
                  <a:gd name="connsiteX5" fmla="*/ 488372 w 3168681"/>
                  <a:gd name="connsiteY5" fmla="*/ 2325656 h 2782856"/>
                  <a:gd name="connsiteX6" fmla="*/ 633845 w 3168681"/>
                  <a:gd name="connsiteY6" fmla="*/ 2263311 h 2782856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26093 h 2783293"/>
                  <a:gd name="connsiteX6" fmla="*/ 633845 w 3168681"/>
                  <a:gd name="connsiteY6" fmla="*/ 2263748 h 2783293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38125 h 2783293"/>
                  <a:gd name="connsiteX6" fmla="*/ 633845 w 3168681"/>
                  <a:gd name="connsiteY6" fmla="*/ 2263748 h 2783293"/>
                  <a:gd name="connsiteX0" fmla="*/ 671507 w 3206343"/>
                  <a:gd name="connsiteY0" fmla="*/ 2287533 h 2807078"/>
                  <a:gd name="connsiteX1" fmla="*/ 557207 w 3206343"/>
                  <a:gd name="connsiteY1" fmla="*/ 2807078 h 2807078"/>
                  <a:gd name="connsiteX2" fmla="*/ 37662 w 3206343"/>
                  <a:gd name="connsiteY2" fmla="*/ 2682387 h 2807078"/>
                  <a:gd name="connsiteX3" fmla="*/ 172015 w 3206343"/>
                  <a:gd name="connsiteY3" fmla="*/ 2593609 h 2807078"/>
                  <a:gd name="connsiteX4" fmla="*/ 3206343 w 3206343"/>
                  <a:gd name="connsiteY4" fmla="*/ 93228 h 2807078"/>
                  <a:gd name="connsiteX5" fmla="*/ 526034 w 3206343"/>
                  <a:gd name="connsiteY5" fmla="*/ 2361910 h 2807078"/>
                  <a:gd name="connsiteX6" fmla="*/ 671507 w 3206343"/>
                  <a:gd name="connsiteY6" fmla="*/ 2287533 h 2807078"/>
                  <a:gd name="connsiteX0" fmla="*/ 715422 w 3250258"/>
                  <a:gd name="connsiteY0" fmla="*/ 2593173 h 3112718"/>
                  <a:gd name="connsiteX1" fmla="*/ 601122 w 3250258"/>
                  <a:gd name="connsiteY1" fmla="*/ 3112718 h 3112718"/>
                  <a:gd name="connsiteX2" fmla="*/ 81577 w 3250258"/>
                  <a:gd name="connsiteY2" fmla="*/ 2988027 h 3112718"/>
                  <a:gd name="connsiteX3" fmla="*/ 215930 w 3250258"/>
                  <a:gd name="connsiteY3" fmla="*/ 2899249 h 3112718"/>
                  <a:gd name="connsiteX4" fmla="*/ 3250258 w 3250258"/>
                  <a:gd name="connsiteY4" fmla="*/ 398868 h 3112718"/>
                  <a:gd name="connsiteX5" fmla="*/ 569949 w 3250258"/>
                  <a:gd name="connsiteY5" fmla="*/ 2667550 h 3112718"/>
                  <a:gd name="connsiteX6" fmla="*/ 715422 w 3250258"/>
                  <a:gd name="connsiteY6" fmla="*/ 2593173 h 3112718"/>
                  <a:gd name="connsiteX0" fmla="*/ 689118 w 3223954"/>
                  <a:gd name="connsiteY0" fmla="*/ 2591756 h 3111301"/>
                  <a:gd name="connsiteX1" fmla="*/ 574818 w 3223954"/>
                  <a:gd name="connsiteY1" fmla="*/ 3111301 h 3111301"/>
                  <a:gd name="connsiteX2" fmla="*/ 55273 w 3223954"/>
                  <a:gd name="connsiteY2" fmla="*/ 2986610 h 3111301"/>
                  <a:gd name="connsiteX3" fmla="*/ 189626 w 3223954"/>
                  <a:gd name="connsiteY3" fmla="*/ 2897832 h 3111301"/>
                  <a:gd name="connsiteX4" fmla="*/ 3223954 w 3223954"/>
                  <a:gd name="connsiteY4" fmla="*/ 397451 h 3111301"/>
                  <a:gd name="connsiteX5" fmla="*/ 543645 w 3223954"/>
                  <a:gd name="connsiteY5" fmla="*/ 2666133 h 3111301"/>
                  <a:gd name="connsiteX6" fmla="*/ 689118 w 3223954"/>
                  <a:gd name="connsiteY6" fmla="*/ 2591756 h 3111301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230724" h="3103282">
                    <a:moveTo>
                      <a:pt x="695888" y="2583737"/>
                    </a:moveTo>
                    <a:lnTo>
                      <a:pt x="581588" y="3103282"/>
                    </a:lnTo>
                    <a:lnTo>
                      <a:pt x="62043" y="2978591"/>
                    </a:lnTo>
                    <a:lnTo>
                      <a:pt x="196396" y="2889813"/>
                    </a:lnTo>
                    <a:cubicBezTo>
                      <a:pt x="-586981" y="1382265"/>
                      <a:pt x="1084920" y="-923736"/>
                      <a:pt x="3230724" y="389432"/>
                    </a:cubicBezTo>
                    <a:cubicBezTo>
                      <a:pt x="1259115" y="-717260"/>
                      <a:pt x="-118817" y="1465159"/>
                      <a:pt x="550415" y="2658114"/>
                    </a:cubicBezTo>
                    <a:lnTo>
                      <a:pt x="695888" y="2583737"/>
                    </a:lnTo>
                    <a:close/>
                  </a:path>
                </a:pathLst>
              </a:custGeom>
              <a:gradFill>
                <a:gsLst>
                  <a:gs pos="0">
                    <a:srgbClr val="EB483E"/>
                  </a:gs>
                  <a:gs pos="100000">
                    <a:srgbClr val="EB483E">
                      <a:lumMod val="28000"/>
                      <a:lumOff val="72000"/>
                    </a:srgbClr>
                  </a:gs>
                </a:gsLst>
                <a:lin ang="0" scaled="0"/>
              </a:gra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5" name="Полилиния 14"/>
              <p:cNvSpPr/>
              <p:nvPr/>
            </p:nvSpPr>
            <p:spPr>
              <a:xfrm rot="15499168">
                <a:off x="1528789" y="2203627"/>
                <a:ext cx="3230724" cy="3103282"/>
              </a:xfrm>
              <a:custGeom>
                <a:avLst/>
                <a:gdLst>
                  <a:gd name="connsiteX0" fmla="*/ 633845 w 2867891"/>
                  <a:gd name="connsiteY0" fmla="*/ 2358737 h 2878282"/>
                  <a:gd name="connsiteX1" fmla="*/ 519545 w 2867891"/>
                  <a:gd name="connsiteY1" fmla="*/ 2878282 h 2878282"/>
                  <a:gd name="connsiteX2" fmla="*/ 0 w 2867891"/>
                  <a:gd name="connsiteY2" fmla="*/ 2753591 h 2878282"/>
                  <a:gd name="connsiteX3" fmla="*/ 114300 w 2867891"/>
                  <a:gd name="connsiteY3" fmla="*/ 2680855 h 2878282"/>
                  <a:gd name="connsiteX4" fmla="*/ 2867891 w 2867891"/>
                  <a:gd name="connsiteY4" fmla="*/ 0 h 2878282"/>
                  <a:gd name="connsiteX5" fmla="*/ 488372 w 2867891"/>
                  <a:gd name="connsiteY5" fmla="*/ 2421082 h 2878282"/>
                  <a:gd name="connsiteX6" fmla="*/ 633845 w 2867891"/>
                  <a:gd name="connsiteY6" fmla="*/ 2358737 h 2878282"/>
                  <a:gd name="connsiteX0" fmla="*/ 633845 w 3168681"/>
                  <a:gd name="connsiteY0" fmla="*/ 2194305 h 2713850"/>
                  <a:gd name="connsiteX1" fmla="*/ 519545 w 3168681"/>
                  <a:gd name="connsiteY1" fmla="*/ 2713850 h 2713850"/>
                  <a:gd name="connsiteX2" fmla="*/ 0 w 3168681"/>
                  <a:gd name="connsiteY2" fmla="*/ 2589159 h 2713850"/>
                  <a:gd name="connsiteX3" fmla="*/ 114300 w 3168681"/>
                  <a:gd name="connsiteY3" fmla="*/ 2516423 h 2713850"/>
                  <a:gd name="connsiteX4" fmla="*/ 3168681 w 3168681"/>
                  <a:gd name="connsiteY4" fmla="*/ 0 h 2713850"/>
                  <a:gd name="connsiteX5" fmla="*/ 488372 w 3168681"/>
                  <a:gd name="connsiteY5" fmla="*/ 2256650 h 2713850"/>
                  <a:gd name="connsiteX6" fmla="*/ 633845 w 3168681"/>
                  <a:gd name="connsiteY6" fmla="*/ 2194305 h 2713850"/>
                  <a:gd name="connsiteX0" fmla="*/ 633845 w 3168681"/>
                  <a:gd name="connsiteY0" fmla="*/ 2263311 h 2782856"/>
                  <a:gd name="connsiteX1" fmla="*/ 519545 w 3168681"/>
                  <a:gd name="connsiteY1" fmla="*/ 2782856 h 2782856"/>
                  <a:gd name="connsiteX2" fmla="*/ 0 w 3168681"/>
                  <a:gd name="connsiteY2" fmla="*/ 2658165 h 2782856"/>
                  <a:gd name="connsiteX3" fmla="*/ 114300 w 3168681"/>
                  <a:gd name="connsiteY3" fmla="*/ 2585429 h 2782856"/>
                  <a:gd name="connsiteX4" fmla="*/ 3168681 w 3168681"/>
                  <a:gd name="connsiteY4" fmla="*/ 69006 h 2782856"/>
                  <a:gd name="connsiteX5" fmla="*/ 488372 w 3168681"/>
                  <a:gd name="connsiteY5" fmla="*/ 2325656 h 2782856"/>
                  <a:gd name="connsiteX6" fmla="*/ 633845 w 3168681"/>
                  <a:gd name="connsiteY6" fmla="*/ 2263311 h 2782856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26093 h 2783293"/>
                  <a:gd name="connsiteX6" fmla="*/ 633845 w 3168681"/>
                  <a:gd name="connsiteY6" fmla="*/ 2263748 h 2783293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38125 h 2783293"/>
                  <a:gd name="connsiteX6" fmla="*/ 633845 w 3168681"/>
                  <a:gd name="connsiteY6" fmla="*/ 2263748 h 2783293"/>
                  <a:gd name="connsiteX0" fmla="*/ 671507 w 3206343"/>
                  <a:gd name="connsiteY0" fmla="*/ 2287533 h 2807078"/>
                  <a:gd name="connsiteX1" fmla="*/ 557207 w 3206343"/>
                  <a:gd name="connsiteY1" fmla="*/ 2807078 h 2807078"/>
                  <a:gd name="connsiteX2" fmla="*/ 37662 w 3206343"/>
                  <a:gd name="connsiteY2" fmla="*/ 2682387 h 2807078"/>
                  <a:gd name="connsiteX3" fmla="*/ 172015 w 3206343"/>
                  <a:gd name="connsiteY3" fmla="*/ 2593609 h 2807078"/>
                  <a:gd name="connsiteX4" fmla="*/ 3206343 w 3206343"/>
                  <a:gd name="connsiteY4" fmla="*/ 93228 h 2807078"/>
                  <a:gd name="connsiteX5" fmla="*/ 526034 w 3206343"/>
                  <a:gd name="connsiteY5" fmla="*/ 2361910 h 2807078"/>
                  <a:gd name="connsiteX6" fmla="*/ 671507 w 3206343"/>
                  <a:gd name="connsiteY6" fmla="*/ 2287533 h 2807078"/>
                  <a:gd name="connsiteX0" fmla="*/ 715422 w 3250258"/>
                  <a:gd name="connsiteY0" fmla="*/ 2593173 h 3112718"/>
                  <a:gd name="connsiteX1" fmla="*/ 601122 w 3250258"/>
                  <a:gd name="connsiteY1" fmla="*/ 3112718 h 3112718"/>
                  <a:gd name="connsiteX2" fmla="*/ 81577 w 3250258"/>
                  <a:gd name="connsiteY2" fmla="*/ 2988027 h 3112718"/>
                  <a:gd name="connsiteX3" fmla="*/ 215930 w 3250258"/>
                  <a:gd name="connsiteY3" fmla="*/ 2899249 h 3112718"/>
                  <a:gd name="connsiteX4" fmla="*/ 3250258 w 3250258"/>
                  <a:gd name="connsiteY4" fmla="*/ 398868 h 3112718"/>
                  <a:gd name="connsiteX5" fmla="*/ 569949 w 3250258"/>
                  <a:gd name="connsiteY5" fmla="*/ 2667550 h 3112718"/>
                  <a:gd name="connsiteX6" fmla="*/ 715422 w 3250258"/>
                  <a:gd name="connsiteY6" fmla="*/ 2593173 h 3112718"/>
                  <a:gd name="connsiteX0" fmla="*/ 689118 w 3223954"/>
                  <a:gd name="connsiteY0" fmla="*/ 2591756 h 3111301"/>
                  <a:gd name="connsiteX1" fmla="*/ 574818 w 3223954"/>
                  <a:gd name="connsiteY1" fmla="*/ 3111301 h 3111301"/>
                  <a:gd name="connsiteX2" fmla="*/ 55273 w 3223954"/>
                  <a:gd name="connsiteY2" fmla="*/ 2986610 h 3111301"/>
                  <a:gd name="connsiteX3" fmla="*/ 189626 w 3223954"/>
                  <a:gd name="connsiteY3" fmla="*/ 2897832 h 3111301"/>
                  <a:gd name="connsiteX4" fmla="*/ 3223954 w 3223954"/>
                  <a:gd name="connsiteY4" fmla="*/ 397451 h 3111301"/>
                  <a:gd name="connsiteX5" fmla="*/ 543645 w 3223954"/>
                  <a:gd name="connsiteY5" fmla="*/ 2666133 h 3111301"/>
                  <a:gd name="connsiteX6" fmla="*/ 689118 w 3223954"/>
                  <a:gd name="connsiteY6" fmla="*/ 2591756 h 3111301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230724" h="3103282">
                    <a:moveTo>
                      <a:pt x="695888" y="2583737"/>
                    </a:moveTo>
                    <a:lnTo>
                      <a:pt x="581588" y="3103282"/>
                    </a:lnTo>
                    <a:lnTo>
                      <a:pt x="62043" y="2978591"/>
                    </a:lnTo>
                    <a:lnTo>
                      <a:pt x="196396" y="2889813"/>
                    </a:lnTo>
                    <a:cubicBezTo>
                      <a:pt x="-586981" y="1382265"/>
                      <a:pt x="1084920" y="-923736"/>
                      <a:pt x="3230724" y="389432"/>
                    </a:cubicBezTo>
                    <a:cubicBezTo>
                      <a:pt x="1259115" y="-717260"/>
                      <a:pt x="-118817" y="1465159"/>
                      <a:pt x="550415" y="2658114"/>
                    </a:cubicBezTo>
                    <a:lnTo>
                      <a:pt x="695888" y="2583737"/>
                    </a:lnTo>
                    <a:close/>
                  </a:path>
                </a:pathLst>
              </a:custGeom>
              <a:gradFill>
                <a:gsLst>
                  <a:gs pos="0">
                    <a:srgbClr val="EB483E"/>
                  </a:gs>
                  <a:gs pos="100000">
                    <a:srgbClr val="EB483E">
                      <a:lumMod val="28000"/>
                      <a:lumOff val="72000"/>
                    </a:srgbClr>
                  </a:gs>
                </a:gsLst>
                <a:lin ang="0" scaled="0"/>
              </a:gra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6" name="Полилиния 15"/>
              <p:cNvSpPr/>
              <p:nvPr/>
            </p:nvSpPr>
            <p:spPr>
              <a:xfrm rot="18547876">
                <a:off x="1829242" y="914189"/>
                <a:ext cx="3230724" cy="3103282"/>
              </a:xfrm>
              <a:custGeom>
                <a:avLst/>
                <a:gdLst>
                  <a:gd name="connsiteX0" fmla="*/ 633845 w 2867891"/>
                  <a:gd name="connsiteY0" fmla="*/ 2358737 h 2878282"/>
                  <a:gd name="connsiteX1" fmla="*/ 519545 w 2867891"/>
                  <a:gd name="connsiteY1" fmla="*/ 2878282 h 2878282"/>
                  <a:gd name="connsiteX2" fmla="*/ 0 w 2867891"/>
                  <a:gd name="connsiteY2" fmla="*/ 2753591 h 2878282"/>
                  <a:gd name="connsiteX3" fmla="*/ 114300 w 2867891"/>
                  <a:gd name="connsiteY3" fmla="*/ 2680855 h 2878282"/>
                  <a:gd name="connsiteX4" fmla="*/ 2867891 w 2867891"/>
                  <a:gd name="connsiteY4" fmla="*/ 0 h 2878282"/>
                  <a:gd name="connsiteX5" fmla="*/ 488372 w 2867891"/>
                  <a:gd name="connsiteY5" fmla="*/ 2421082 h 2878282"/>
                  <a:gd name="connsiteX6" fmla="*/ 633845 w 2867891"/>
                  <a:gd name="connsiteY6" fmla="*/ 2358737 h 2878282"/>
                  <a:gd name="connsiteX0" fmla="*/ 633845 w 3168681"/>
                  <a:gd name="connsiteY0" fmla="*/ 2194305 h 2713850"/>
                  <a:gd name="connsiteX1" fmla="*/ 519545 w 3168681"/>
                  <a:gd name="connsiteY1" fmla="*/ 2713850 h 2713850"/>
                  <a:gd name="connsiteX2" fmla="*/ 0 w 3168681"/>
                  <a:gd name="connsiteY2" fmla="*/ 2589159 h 2713850"/>
                  <a:gd name="connsiteX3" fmla="*/ 114300 w 3168681"/>
                  <a:gd name="connsiteY3" fmla="*/ 2516423 h 2713850"/>
                  <a:gd name="connsiteX4" fmla="*/ 3168681 w 3168681"/>
                  <a:gd name="connsiteY4" fmla="*/ 0 h 2713850"/>
                  <a:gd name="connsiteX5" fmla="*/ 488372 w 3168681"/>
                  <a:gd name="connsiteY5" fmla="*/ 2256650 h 2713850"/>
                  <a:gd name="connsiteX6" fmla="*/ 633845 w 3168681"/>
                  <a:gd name="connsiteY6" fmla="*/ 2194305 h 2713850"/>
                  <a:gd name="connsiteX0" fmla="*/ 633845 w 3168681"/>
                  <a:gd name="connsiteY0" fmla="*/ 2263311 h 2782856"/>
                  <a:gd name="connsiteX1" fmla="*/ 519545 w 3168681"/>
                  <a:gd name="connsiteY1" fmla="*/ 2782856 h 2782856"/>
                  <a:gd name="connsiteX2" fmla="*/ 0 w 3168681"/>
                  <a:gd name="connsiteY2" fmla="*/ 2658165 h 2782856"/>
                  <a:gd name="connsiteX3" fmla="*/ 114300 w 3168681"/>
                  <a:gd name="connsiteY3" fmla="*/ 2585429 h 2782856"/>
                  <a:gd name="connsiteX4" fmla="*/ 3168681 w 3168681"/>
                  <a:gd name="connsiteY4" fmla="*/ 69006 h 2782856"/>
                  <a:gd name="connsiteX5" fmla="*/ 488372 w 3168681"/>
                  <a:gd name="connsiteY5" fmla="*/ 2325656 h 2782856"/>
                  <a:gd name="connsiteX6" fmla="*/ 633845 w 3168681"/>
                  <a:gd name="connsiteY6" fmla="*/ 2263311 h 2782856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26093 h 2783293"/>
                  <a:gd name="connsiteX6" fmla="*/ 633845 w 3168681"/>
                  <a:gd name="connsiteY6" fmla="*/ 2263748 h 2783293"/>
                  <a:gd name="connsiteX0" fmla="*/ 633845 w 3168681"/>
                  <a:gd name="connsiteY0" fmla="*/ 2263748 h 2783293"/>
                  <a:gd name="connsiteX1" fmla="*/ 519545 w 3168681"/>
                  <a:gd name="connsiteY1" fmla="*/ 2783293 h 2783293"/>
                  <a:gd name="connsiteX2" fmla="*/ 0 w 3168681"/>
                  <a:gd name="connsiteY2" fmla="*/ 2658602 h 2783293"/>
                  <a:gd name="connsiteX3" fmla="*/ 134353 w 3168681"/>
                  <a:gd name="connsiteY3" fmla="*/ 2569824 h 2783293"/>
                  <a:gd name="connsiteX4" fmla="*/ 3168681 w 3168681"/>
                  <a:gd name="connsiteY4" fmla="*/ 69443 h 2783293"/>
                  <a:gd name="connsiteX5" fmla="*/ 488372 w 3168681"/>
                  <a:gd name="connsiteY5" fmla="*/ 2338125 h 2783293"/>
                  <a:gd name="connsiteX6" fmla="*/ 633845 w 3168681"/>
                  <a:gd name="connsiteY6" fmla="*/ 2263748 h 2783293"/>
                  <a:gd name="connsiteX0" fmla="*/ 671507 w 3206343"/>
                  <a:gd name="connsiteY0" fmla="*/ 2287533 h 2807078"/>
                  <a:gd name="connsiteX1" fmla="*/ 557207 w 3206343"/>
                  <a:gd name="connsiteY1" fmla="*/ 2807078 h 2807078"/>
                  <a:gd name="connsiteX2" fmla="*/ 37662 w 3206343"/>
                  <a:gd name="connsiteY2" fmla="*/ 2682387 h 2807078"/>
                  <a:gd name="connsiteX3" fmla="*/ 172015 w 3206343"/>
                  <a:gd name="connsiteY3" fmla="*/ 2593609 h 2807078"/>
                  <a:gd name="connsiteX4" fmla="*/ 3206343 w 3206343"/>
                  <a:gd name="connsiteY4" fmla="*/ 93228 h 2807078"/>
                  <a:gd name="connsiteX5" fmla="*/ 526034 w 3206343"/>
                  <a:gd name="connsiteY5" fmla="*/ 2361910 h 2807078"/>
                  <a:gd name="connsiteX6" fmla="*/ 671507 w 3206343"/>
                  <a:gd name="connsiteY6" fmla="*/ 2287533 h 2807078"/>
                  <a:gd name="connsiteX0" fmla="*/ 715422 w 3250258"/>
                  <a:gd name="connsiteY0" fmla="*/ 2593173 h 3112718"/>
                  <a:gd name="connsiteX1" fmla="*/ 601122 w 3250258"/>
                  <a:gd name="connsiteY1" fmla="*/ 3112718 h 3112718"/>
                  <a:gd name="connsiteX2" fmla="*/ 81577 w 3250258"/>
                  <a:gd name="connsiteY2" fmla="*/ 2988027 h 3112718"/>
                  <a:gd name="connsiteX3" fmla="*/ 215930 w 3250258"/>
                  <a:gd name="connsiteY3" fmla="*/ 2899249 h 3112718"/>
                  <a:gd name="connsiteX4" fmla="*/ 3250258 w 3250258"/>
                  <a:gd name="connsiteY4" fmla="*/ 398868 h 3112718"/>
                  <a:gd name="connsiteX5" fmla="*/ 569949 w 3250258"/>
                  <a:gd name="connsiteY5" fmla="*/ 2667550 h 3112718"/>
                  <a:gd name="connsiteX6" fmla="*/ 715422 w 3250258"/>
                  <a:gd name="connsiteY6" fmla="*/ 2593173 h 3112718"/>
                  <a:gd name="connsiteX0" fmla="*/ 689118 w 3223954"/>
                  <a:gd name="connsiteY0" fmla="*/ 2591756 h 3111301"/>
                  <a:gd name="connsiteX1" fmla="*/ 574818 w 3223954"/>
                  <a:gd name="connsiteY1" fmla="*/ 3111301 h 3111301"/>
                  <a:gd name="connsiteX2" fmla="*/ 55273 w 3223954"/>
                  <a:gd name="connsiteY2" fmla="*/ 2986610 h 3111301"/>
                  <a:gd name="connsiteX3" fmla="*/ 189626 w 3223954"/>
                  <a:gd name="connsiteY3" fmla="*/ 2897832 h 3111301"/>
                  <a:gd name="connsiteX4" fmla="*/ 3223954 w 3223954"/>
                  <a:gd name="connsiteY4" fmla="*/ 397451 h 3111301"/>
                  <a:gd name="connsiteX5" fmla="*/ 543645 w 3223954"/>
                  <a:gd name="connsiteY5" fmla="*/ 2666133 h 3111301"/>
                  <a:gd name="connsiteX6" fmla="*/ 689118 w 3223954"/>
                  <a:gd name="connsiteY6" fmla="*/ 2591756 h 3111301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  <a:gd name="connsiteX0" fmla="*/ 695888 w 3230724"/>
                  <a:gd name="connsiteY0" fmla="*/ 2583737 h 3103282"/>
                  <a:gd name="connsiteX1" fmla="*/ 581588 w 3230724"/>
                  <a:gd name="connsiteY1" fmla="*/ 3103282 h 3103282"/>
                  <a:gd name="connsiteX2" fmla="*/ 62043 w 3230724"/>
                  <a:gd name="connsiteY2" fmla="*/ 2978591 h 3103282"/>
                  <a:gd name="connsiteX3" fmla="*/ 196396 w 3230724"/>
                  <a:gd name="connsiteY3" fmla="*/ 2889813 h 3103282"/>
                  <a:gd name="connsiteX4" fmla="*/ 3230724 w 3230724"/>
                  <a:gd name="connsiteY4" fmla="*/ 389432 h 3103282"/>
                  <a:gd name="connsiteX5" fmla="*/ 550415 w 3230724"/>
                  <a:gd name="connsiteY5" fmla="*/ 2658114 h 3103282"/>
                  <a:gd name="connsiteX6" fmla="*/ 695888 w 3230724"/>
                  <a:gd name="connsiteY6" fmla="*/ 2583737 h 3103282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3230724" h="3103282">
                    <a:moveTo>
                      <a:pt x="695888" y="2583737"/>
                    </a:moveTo>
                    <a:lnTo>
                      <a:pt x="581588" y="3103282"/>
                    </a:lnTo>
                    <a:lnTo>
                      <a:pt x="62043" y="2978591"/>
                    </a:lnTo>
                    <a:lnTo>
                      <a:pt x="196396" y="2889813"/>
                    </a:lnTo>
                    <a:cubicBezTo>
                      <a:pt x="-586981" y="1382265"/>
                      <a:pt x="1084920" y="-923736"/>
                      <a:pt x="3230724" y="389432"/>
                    </a:cubicBezTo>
                    <a:cubicBezTo>
                      <a:pt x="1259115" y="-717260"/>
                      <a:pt x="-118817" y="1465159"/>
                      <a:pt x="550415" y="2658114"/>
                    </a:cubicBezTo>
                    <a:lnTo>
                      <a:pt x="695888" y="2583737"/>
                    </a:lnTo>
                    <a:close/>
                  </a:path>
                </a:pathLst>
              </a:custGeom>
              <a:gradFill>
                <a:gsLst>
                  <a:gs pos="0">
                    <a:srgbClr val="EB483E"/>
                  </a:gs>
                  <a:gs pos="100000">
                    <a:srgbClr val="EB483E">
                      <a:lumMod val="28000"/>
                      <a:lumOff val="72000"/>
                    </a:srgbClr>
                  </a:gs>
                </a:gsLst>
                <a:lin ang="0" scaled="0"/>
              </a:gra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7" name="Полилиния 16"/>
              <p:cNvSpPr/>
              <p:nvPr/>
            </p:nvSpPr>
            <p:spPr>
              <a:xfrm>
                <a:off x="3480179" y="2190466"/>
                <a:ext cx="2272352" cy="2245056"/>
              </a:xfrm>
              <a:custGeom>
                <a:avLst/>
                <a:gdLst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  <a:gd name="connsiteX0" fmla="*/ 1132764 w 2272352"/>
                  <a:gd name="connsiteY0" fmla="*/ 0 h 2245056"/>
                  <a:gd name="connsiteX1" fmla="*/ 2047164 w 2272352"/>
                  <a:gd name="connsiteY1" fmla="*/ 457200 h 2245056"/>
                  <a:gd name="connsiteX2" fmla="*/ 2272352 w 2272352"/>
                  <a:gd name="connsiteY2" fmla="*/ 1453486 h 2245056"/>
                  <a:gd name="connsiteX3" fmla="*/ 1637731 w 2272352"/>
                  <a:gd name="connsiteY3" fmla="*/ 2245056 h 2245056"/>
                  <a:gd name="connsiteX4" fmla="*/ 620973 w 2272352"/>
                  <a:gd name="connsiteY4" fmla="*/ 2245056 h 2245056"/>
                  <a:gd name="connsiteX5" fmla="*/ 0 w 2272352"/>
                  <a:gd name="connsiteY5" fmla="*/ 1446662 h 2245056"/>
                  <a:gd name="connsiteX6" fmla="*/ 211540 w 2272352"/>
                  <a:gd name="connsiteY6" fmla="*/ 457200 h 2245056"/>
                  <a:gd name="connsiteX7" fmla="*/ 1132764 w 2272352"/>
                  <a:gd name="connsiteY7" fmla="*/ 0 h 224505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</a:cxnLst>
                <a:rect l="l" t="t" r="r" b="b"/>
                <a:pathLst>
                  <a:path w="2272352" h="2245056">
                    <a:moveTo>
                      <a:pt x="1132764" y="0"/>
                    </a:moveTo>
                    <a:cubicBezTo>
                      <a:pt x="1144137" y="459474"/>
                      <a:pt x="1537647" y="843887"/>
                      <a:pt x="2047164" y="457200"/>
                    </a:cubicBezTo>
                    <a:cubicBezTo>
                      <a:pt x="1624084" y="782471"/>
                      <a:pt x="1719617" y="1298812"/>
                      <a:pt x="2272352" y="1453486"/>
                    </a:cubicBezTo>
                    <a:cubicBezTo>
                      <a:pt x="1712794" y="1287439"/>
                      <a:pt x="1392071" y="1796954"/>
                      <a:pt x="1637731" y="2245056"/>
                    </a:cubicBezTo>
                    <a:cubicBezTo>
                      <a:pt x="1387523" y="1794679"/>
                      <a:pt x="898477" y="1699146"/>
                      <a:pt x="620973" y="2245056"/>
                    </a:cubicBezTo>
                    <a:cubicBezTo>
                      <a:pt x="891653" y="1719618"/>
                      <a:pt x="527713" y="1357952"/>
                      <a:pt x="0" y="1446662"/>
                    </a:cubicBezTo>
                    <a:cubicBezTo>
                      <a:pt x="575480" y="1294262"/>
                      <a:pt x="598227" y="780197"/>
                      <a:pt x="211540" y="457200"/>
                    </a:cubicBezTo>
                    <a:cubicBezTo>
                      <a:pt x="593678" y="775648"/>
                      <a:pt x="1146411" y="609600"/>
                      <a:pt x="1132764" y="0"/>
                    </a:cubicBezTo>
                    <a:close/>
                  </a:path>
                </a:pathLst>
              </a:custGeom>
              <a:solidFill>
                <a:srgbClr val="8E6877"/>
              </a:soli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8" name="Овал 17"/>
              <p:cNvSpPr/>
              <p:nvPr/>
            </p:nvSpPr>
            <p:spPr>
              <a:xfrm>
                <a:off x="4326341" y="3302244"/>
                <a:ext cx="581718" cy="581718"/>
              </a:xfrm>
              <a:prstGeom prst="ellipse">
                <a:avLst/>
              </a:prstGeom>
              <a:solidFill>
                <a:srgbClr val="C8B3BC"/>
              </a:soli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  <p:sp>
            <p:nvSpPr>
              <p:cNvPr id="19" name="Овал 18"/>
              <p:cNvSpPr/>
              <p:nvPr/>
            </p:nvSpPr>
            <p:spPr>
              <a:xfrm>
                <a:off x="4498627" y="3385818"/>
                <a:ext cx="223498" cy="223498"/>
              </a:xfrm>
              <a:prstGeom prst="ellipse">
                <a:avLst/>
              </a:prstGeom>
              <a:solidFill>
                <a:srgbClr val="8E6877"/>
              </a:solidFill>
              <a:ln w="0"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RU"/>
              </a:p>
            </p:txBody>
          </p:sp>
        </p:grpSp>
        <p:sp>
          <p:nvSpPr>
            <p:cNvPr id="9" name="TextBox 8"/>
            <p:cNvSpPr txBox="1"/>
            <p:nvPr/>
          </p:nvSpPr>
          <p:spPr>
            <a:xfrm>
              <a:off x="6572250" y="1628800"/>
              <a:ext cx="1665982" cy="709040"/>
            </a:xfrm>
            <a:prstGeom prst="rect">
              <a:avLst/>
            </a:prstGeom>
            <a:noFill/>
          </p:spPr>
          <p:txBody>
            <a:bodyPr wrap="none" lIns="0" tIns="0" rIns="0" bIns="0" rtlCol="0" anchor="ctr" anchorCtr="0">
              <a:prstTxWarp prst="textPlain">
                <a:avLst/>
              </a:prstTxWarp>
              <a:noAutofit/>
            </a:bodyPr>
            <a:lstStyle/>
            <a:p>
              <a:pPr algn="r">
                <a:lnSpc>
                  <a:spcPct val="80000"/>
                </a:lnSpc>
              </a:pPr>
              <a:r>
                <a:rPr lang="ru-RU" b="1" i="1" dirty="0" smtClean="0">
                  <a:solidFill>
                    <a:srgbClr val="EB483E"/>
                  </a:solidFill>
                </a:rPr>
                <a:t>ДВИЖЕНИЕ</a:t>
              </a:r>
            </a:p>
            <a:p>
              <a:pPr algn="r">
                <a:lnSpc>
                  <a:spcPct val="80000"/>
                </a:lnSpc>
              </a:pPr>
              <a:r>
                <a:rPr lang="ru-RU" b="1" i="1" dirty="0" smtClean="0">
                  <a:solidFill>
                    <a:srgbClr val="EB483E"/>
                  </a:solidFill>
                </a:rPr>
                <a:t>ПРОТИВ</a:t>
              </a:r>
            </a:p>
            <a:p>
              <a:pPr algn="r">
                <a:lnSpc>
                  <a:spcPct val="80000"/>
                </a:lnSpc>
              </a:pPr>
              <a:r>
                <a:rPr lang="ru-RU" b="1" i="1" dirty="0" smtClean="0">
                  <a:solidFill>
                    <a:srgbClr val="EB483E"/>
                  </a:solidFill>
                </a:rPr>
                <a:t>РАКА</a:t>
              </a:r>
              <a:endParaRPr lang="ru-RU" b="1" i="1" dirty="0">
                <a:solidFill>
                  <a:srgbClr val="EB483E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xmlns="" val="13002229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6E8D3E-6158-4FB5-8719-11BAE4D0ABBE}" type="slidenum">
              <a:rPr lang="ru-RU" smtClean="0"/>
              <a:pPr/>
              <a:t>15</a:t>
            </a:fld>
            <a:endParaRPr lang="ru-RU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sz="3600" dirty="0"/>
              <a:t> МОД «Движение против рака»</a:t>
            </a:r>
            <a:br>
              <a:rPr lang="ru-RU" sz="3600" dirty="0"/>
            </a:br>
            <a:r>
              <a:rPr lang="ru-RU" sz="3600" dirty="0"/>
              <a:t>НП «Равное право на жизнь»</a:t>
            </a:r>
          </a:p>
        </p:txBody>
      </p:sp>
      <p:grpSp>
        <p:nvGrpSpPr>
          <p:cNvPr id="4" name="Группа 3"/>
          <p:cNvGrpSpPr/>
          <p:nvPr/>
        </p:nvGrpSpPr>
        <p:grpSpPr>
          <a:xfrm>
            <a:off x="158750" y="1556792"/>
            <a:ext cx="8893175" cy="648072"/>
            <a:chOff x="158750" y="1556792"/>
            <a:chExt cx="8893175" cy="648072"/>
          </a:xfrm>
        </p:grpSpPr>
        <p:sp>
          <p:nvSpPr>
            <p:cNvPr id="3" name="Прямоугольник 2"/>
            <p:cNvSpPr/>
            <p:nvPr/>
          </p:nvSpPr>
          <p:spPr>
            <a:xfrm>
              <a:off x="158750" y="1556792"/>
              <a:ext cx="4845298" cy="648072"/>
            </a:xfrm>
            <a:prstGeom prst="rect">
              <a:avLst/>
            </a:prstGeom>
            <a:solidFill>
              <a:srgbClr val="3A3390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ru-RU" sz="2400" dirty="0" smtClean="0"/>
                <a:t>Бесплатный телефон </a:t>
              </a:r>
              <a:r>
                <a:rPr lang="ru-RU" sz="2400" b="1" dirty="0" smtClean="0">
                  <a:solidFill>
                    <a:srgbClr val="ED012A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горячей линии</a:t>
              </a:r>
              <a:endParaRPr lang="ru-RU" sz="2400" b="1" dirty="0">
                <a:solidFill>
                  <a:srgbClr val="ED012A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9" name="Прямоугольник 8"/>
            <p:cNvSpPr/>
            <p:nvPr/>
          </p:nvSpPr>
          <p:spPr>
            <a:xfrm>
              <a:off x="5148064" y="1556792"/>
              <a:ext cx="3903861" cy="648072"/>
            </a:xfrm>
            <a:prstGeom prst="rect">
              <a:avLst/>
            </a:prstGeom>
            <a:solidFill>
              <a:srgbClr val="ED012A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ru-RU" sz="4000" dirty="0" smtClean="0"/>
                <a:t>8-800-200-2-200</a:t>
              </a:r>
              <a:endParaRPr lang="ru-RU" sz="4000" dirty="0"/>
            </a:p>
          </p:txBody>
        </p:sp>
      </p:grpSp>
      <p:grpSp>
        <p:nvGrpSpPr>
          <p:cNvPr id="6" name="Группа 12"/>
          <p:cNvGrpSpPr/>
          <p:nvPr/>
        </p:nvGrpSpPr>
        <p:grpSpPr>
          <a:xfrm>
            <a:off x="158750" y="2636912"/>
            <a:ext cx="8893175" cy="648072"/>
            <a:chOff x="158750" y="1556792"/>
            <a:chExt cx="8893175" cy="648072"/>
          </a:xfrm>
        </p:grpSpPr>
        <p:sp>
          <p:nvSpPr>
            <p:cNvPr id="16" name="Прямоугольник 15"/>
            <p:cNvSpPr/>
            <p:nvPr/>
          </p:nvSpPr>
          <p:spPr>
            <a:xfrm>
              <a:off x="158750" y="1556792"/>
              <a:ext cx="4845298" cy="648072"/>
            </a:xfrm>
            <a:prstGeom prst="rect">
              <a:avLst/>
            </a:prstGeom>
            <a:solidFill>
              <a:srgbClr val="3A3390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ru-RU" sz="2400" dirty="0" smtClean="0"/>
                <a:t>Факс</a:t>
              </a:r>
              <a:endParaRPr lang="ru-RU" sz="2400" dirty="0"/>
            </a:p>
          </p:txBody>
        </p:sp>
        <p:sp>
          <p:nvSpPr>
            <p:cNvPr id="17" name="Прямоугольник 16"/>
            <p:cNvSpPr/>
            <p:nvPr/>
          </p:nvSpPr>
          <p:spPr>
            <a:xfrm>
              <a:off x="5148064" y="1556792"/>
              <a:ext cx="3903861" cy="648072"/>
            </a:xfrm>
            <a:prstGeom prst="rect">
              <a:avLst/>
            </a:prstGeom>
            <a:solidFill>
              <a:srgbClr val="ED012A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ru-RU" sz="4000" dirty="0"/>
                <a:t>+</a:t>
              </a:r>
              <a:r>
                <a:rPr lang="ru-RU" sz="4000" dirty="0" smtClean="0"/>
                <a:t>7(495) 234-65-92</a:t>
              </a:r>
              <a:endParaRPr lang="ru-RU" sz="4000" dirty="0"/>
            </a:p>
          </p:txBody>
        </p:sp>
      </p:grpSp>
      <p:grpSp>
        <p:nvGrpSpPr>
          <p:cNvPr id="7" name="Группа 17"/>
          <p:cNvGrpSpPr/>
          <p:nvPr/>
        </p:nvGrpSpPr>
        <p:grpSpPr>
          <a:xfrm>
            <a:off x="158750" y="3717032"/>
            <a:ext cx="8893175" cy="1080120"/>
            <a:chOff x="158750" y="1556792"/>
            <a:chExt cx="8893175" cy="1080120"/>
          </a:xfrm>
        </p:grpSpPr>
        <p:sp>
          <p:nvSpPr>
            <p:cNvPr id="19" name="Прямоугольник 18"/>
            <p:cNvSpPr/>
            <p:nvPr/>
          </p:nvSpPr>
          <p:spPr>
            <a:xfrm>
              <a:off x="158750" y="1556792"/>
              <a:ext cx="4845298" cy="1080120"/>
            </a:xfrm>
            <a:prstGeom prst="rect">
              <a:avLst/>
            </a:prstGeom>
            <a:solidFill>
              <a:srgbClr val="3A3390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ru-RU" sz="2400" dirty="0" smtClean="0"/>
                <a:t>Е-</a:t>
              </a:r>
              <a:r>
                <a:rPr lang="en-US" sz="2400" dirty="0" smtClean="0"/>
                <a:t>mail</a:t>
              </a:r>
              <a:endParaRPr lang="ru-RU" sz="2400" dirty="0"/>
            </a:p>
          </p:txBody>
        </p:sp>
        <p:sp>
          <p:nvSpPr>
            <p:cNvPr id="20" name="Прямоугольник 19"/>
            <p:cNvSpPr/>
            <p:nvPr/>
          </p:nvSpPr>
          <p:spPr>
            <a:xfrm>
              <a:off x="5148064" y="1556792"/>
              <a:ext cx="3903861" cy="504056"/>
            </a:xfrm>
            <a:prstGeom prst="rect">
              <a:avLst/>
            </a:prstGeom>
            <a:solidFill>
              <a:srgbClr val="ED012A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en-US" sz="3200" dirty="0"/>
                <a:t>info@Rakpobedim.ru</a:t>
              </a:r>
              <a:endParaRPr lang="ru-RU" sz="3200" dirty="0"/>
            </a:p>
          </p:txBody>
        </p:sp>
        <p:sp>
          <p:nvSpPr>
            <p:cNvPr id="21" name="Прямоугольник 20"/>
            <p:cNvSpPr/>
            <p:nvPr/>
          </p:nvSpPr>
          <p:spPr>
            <a:xfrm>
              <a:off x="5148064" y="2132856"/>
              <a:ext cx="3903861" cy="504056"/>
            </a:xfrm>
            <a:prstGeom prst="rect">
              <a:avLst/>
            </a:prstGeom>
            <a:solidFill>
              <a:srgbClr val="ED012A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en-US" sz="3200" dirty="0"/>
                <a:t>info@Ravnoepravo.ru</a:t>
              </a:r>
            </a:p>
          </p:txBody>
        </p:sp>
      </p:grpSp>
      <p:grpSp>
        <p:nvGrpSpPr>
          <p:cNvPr id="8" name="Группа 21"/>
          <p:cNvGrpSpPr/>
          <p:nvPr/>
        </p:nvGrpSpPr>
        <p:grpSpPr>
          <a:xfrm>
            <a:off x="158750" y="5229200"/>
            <a:ext cx="8893175" cy="1080120"/>
            <a:chOff x="158750" y="1556792"/>
            <a:chExt cx="8893175" cy="1080120"/>
          </a:xfrm>
        </p:grpSpPr>
        <p:sp>
          <p:nvSpPr>
            <p:cNvPr id="23" name="Прямоугольник 22"/>
            <p:cNvSpPr/>
            <p:nvPr/>
          </p:nvSpPr>
          <p:spPr>
            <a:xfrm>
              <a:off x="158750" y="1556792"/>
              <a:ext cx="4845298" cy="1080120"/>
            </a:xfrm>
            <a:prstGeom prst="rect">
              <a:avLst/>
            </a:prstGeom>
            <a:solidFill>
              <a:srgbClr val="3A3390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en-US" sz="2400" dirty="0" smtClean="0"/>
                <a:t>Web</a:t>
              </a:r>
              <a:endParaRPr lang="ru-RU" sz="2400" dirty="0"/>
            </a:p>
          </p:txBody>
        </p:sp>
        <p:sp>
          <p:nvSpPr>
            <p:cNvPr id="24" name="Прямоугольник 23"/>
            <p:cNvSpPr/>
            <p:nvPr/>
          </p:nvSpPr>
          <p:spPr>
            <a:xfrm>
              <a:off x="5148064" y="1556792"/>
              <a:ext cx="3903861" cy="504056"/>
            </a:xfrm>
            <a:prstGeom prst="rect">
              <a:avLst/>
            </a:prstGeom>
            <a:solidFill>
              <a:srgbClr val="ED012A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en-US" sz="3200" dirty="0"/>
                <a:t>www.Rakpobedim.ru</a:t>
              </a:r>
            </a:p>
          </p:txBody>
        </p:sp>
        <p:sp>
          <p:nvSpPr>
            <p:cNvPr id="25" name="Прямоугольник 24"/>
            <p:cNvSpPr/>
            <p:nvPr/>
          </p:nvSpPr>
          <p:spPr>
            <a:xfrm>
              <a:off x="5148064" y="2132856"/>
              <a:ext cx="3903861" cy="504056"/>
            </a:xfrm>
            <a:prstGeom prst="rect">
              <a:avLst/>
            </a:prstGeom>
            <a:solidFill>
              <a:srgbClr val="ED012A"/>
            </a:solidFill>
            <a:ln w="0">
              <a:solidFill>
                <a:schemeClr val="bg1"/>
              </a:solidFill>
            </a:ln>
            <a:effectLst>
              <a:outerShdw blurRad="50800" dist="38100" dir="2700000" algn="tl" rotWithShape="0">
                <a:prstClr val="black">
                  <a:alpha val="7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rtlCol="0" anchor="ctr"/>
            <a:lstStyle/>
            <a:p>
              <a:pPr algn="ctr"/>
              <a:r>
                <a:rPr lang="en-US" sz="3200" dirty="0" smtClean="0"/>
                <a:t>www.Ravnoepravo.ru</a:t>
              </a:r>
              <a:endParaRPr lang="en-US" sz="3200" dirty="0"/>
            </a:p>
          </p:txBody>
        </p:sp>
      </p:grpSp>
    </p:spTree>
    <p:extLst>
      <p:ext uri="{BB962C8B-B14F-4D97-AF65-F5344CB8AC3E}">
        <p14:creationId xmlns:p14="http://schemas.microsoft.com/office/powerpoint/2010/main" xmlns="" val="3410485033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461</TotalTime>
  <Words>1544</Words>
  <Application>Microsoft Office PowerPoint</Application>
  <PresentationFormat>Экран (4:3)</PresentationFormat>
  <Paragraphs>146</Paragraphs>
  <Slides>15</Slides>
  <Notes>2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16" baseType="lpstr">
      <vt:lpstr>Median</vt:lpstr>
      <vt:lpstr>Источники обеспечения лекарственными препаратами </vt:lpstr>
      <vt:lpstr>1. Программа ОНЛС – обеспечение необходимыми лекарственными средствами</vt:lpstr>
      <vt:lpstr>Что такое инвалидность?</vt:lpstr>
      <vt:lpstr>Проблемы лекарственного обесепечения в рамках программы ОНЛС</vt:lpstr>
      <vt:lpstr>2. Программа 7 нозологий - Онкогематология</vt:lpstr>
      <vt:lpstr>3. Региональная льгота: выход для тех, кто не является инвалидом</vt:lpstr>
      <vt:lpstr>4. Высокотехнологичеая медицинская помощь (ВМП)</vt:lpstr>
      <vt:lpstr>Кто назначает и выписыет лекарственные препараты?</vt:lpstr>
      <vt:lpstr>Правомерен ли отказ?</vt:lpstr>
      <vt:lpstr>Что делать, если выписанного лекарства нет в аптеке?</vt:lpstr>
      <vt:lpstr>Как поставить рецепт на отсроченное обслуживание?</vt:lpstr>
      <vt:lpstr>Как пациенту защитить себя?</vt:lpstr>
      <vt:lpstr>Как пациенту защитить себя?</vt:lpstr>
      <vt:lpstr>Для получения заочной консультации ведущих специалистов Российского онкологического научного центра им. Н.Н.Блохина РАМН, ГОУ ДПО РМАПО кафедры онкологии, пришлите, пожалуйста, факс на номер (495) 234-65-92 или email:avolokitina@ravnoepravo.ru для Анастасии Волокитиной. Пожалуйста, укажите факс, электронный (или почтовый) адрес по которому можно ОТПРАВИТЬ ОТВЕТ ведущего специалиста.  Для того чтобы получить квалифицированную консультацию, необходимо:</vt:lpstr>
      <vt:lpstr> МОД «Движение против рака» НП «Равное право на жизнь»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family</dc:creator>
  <cp:lastModifiedBy>Webinar.ru</cp:lastModifiedBy>
  <cp:revision>49</cp:revision>
  <dcterms:created xsi:type="dcterms:W3CDTF">2011-10-31T00:10:43Z</dcterms:created>
  <dcterms:modified xsi:type="dcterms:W3CDTF">2012-03-28T15:46:33Z</dcterms:modified>
</cp:coreProperties>
</file>